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68" r:id="rId3"/>
    <p:sldId id="425" r:id="rId4"/>
    <p:sldId id="426" r:id="rId5"/>
    <p:sldId id="310" r:id="rId6"/>
    <p:sldId id="315" r:id="rId7"/>
    <p:sldId id="375" r:id="rId8"/>
    <p:sldId id="313" r:id="rId9"/>
    <p:sldId id="319" r:id="rId10"/>
    <p:sldId id="323" r:id="rId11"/>
    <p:sldId id="324" r:id="rId12"/>
    <p:sldId id="325" r:id="rId13"/>
    <p:sldId id="376" r:id="rId14"/>
    <p:sldId id="331" r:id="rId15"/>
    <p:sldId id="326" r:id="rId16"/>
    <p:sldId id="344" r:id="rId17"/>
    <p:sldId id="351" r:id="rId18"/>
    <p:sldId id="355" r:id="rId19"/>
    <p:sldId id="359" r:id="rId20"/>
    <p:sldId id="373" r:id="rId21"/>
    <p:sldId id="371" r:id="rId22"/>
    <p:sldId id="374" r:id="rId23"/>
    <p:sldId id="383" r:id="rId24"/>
    <p:sldId id="403" r:id="rId25"/>
    <p:sldId id="388" r:id="rId26"/>
    <p:sldId id="389" r:id="rId27"/>
    <p:sldId id="390" r:id="rId28"/>
    <p:sldId id="392" r:id="rId29"/>
    <p:sldId id="393" r:id="rId30"/>
    <p:sldId id="394" r:id="rId31"/>
    <p:sldId id="395" r:id="rId32"/>
    <p:sldId id="397" r:id="rId33"/>
    <p:sldId id="398" r:id="rId34"/>
    <p:sldId id="399" r:id="rId35"/>
    <p:sldId id="400" r:id="rId36"/>
    <p:sldId id="401" r:id="rId37"/>
    <p:sldId id="402" r:id="rId38"/>
    <p:sldId id="404" r:id="rId39"/>
    <p:sldId id="423" r:id="rId40"/>
    <p:sldId id="424" r:id="rId41"/>
    <p:sldId id="414" r:id="rId42"/>
    <p:sldId id="415" r:id="rId43"/>
    <p:sldId id="416" r:id="rId44"/>
    <p:sldId id="417" r:id="rId45"/>
    <p:sldId id="418" r:id="rId46"/>
    <p:sldId id="419" r:id="rId47"/>
    <p:sldId id="422" r:id="rId48"/>
    <p:sldId id="408" r:id="rId49"/>
    <p:sldId id="369" r:id="rId5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7223"/>
    <a:srgbClr val="F9E761"/>
    <a:srgbClr val="FD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5" autoAdjust="0"/>
    <p:restoredTop sz="92718" autoAdjust="0"/>
  </p:normalViewPr>
  <p:slideViewPr>
    <p:cSldViewPr>
      <p:cViewPr varScale="1">
        <p:scale>
          <a:sx n="71" d="100"/>
          <a:sy n="71" d="100"/>
        </p:scale>
        <p:origin x="1621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CA421F-C7B8-457D-A643-69612FC1FB99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33151C3-55A4-4D31-B255-39689606CAA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0308D8-FA2F-4E0C-8BB3-693FC491B9F1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52" tIns="49076" rIns="98152" bIns="490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8152" tIns="49076" rIns="98152" bIns="490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26689090-E1B6-41E7-B4ED-DC02A23834F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6F93DF-B42F-4F56-A279-A23F0E3B4321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C6E91F-D7EE-49F2-AD7B-1151B79E29AC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837E19-4F12-4CF9-8ADD-A772A2ED4A27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B256DE-A3E6-484F-91CD-816B7E7637F0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5CF0B3-52F9-45E5-A634-D3A50D4CF97D}" type="slidenum">
              <a:rPr lang="en-GB" altLang="en-US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BEB697-91F2-4B58-B61D-51A136D74DF2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45B856-44B6-44F0-A747-B2DBBBC11765}" type="slidenum">
              <a:rPr lang="en-GB" altLang="en-US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49998A-6867-49A4-AE04-F401362C03ED}" type="slidenum">
              <a:rPr lang="en-GB" altLang="en-US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594E61-A970-47C9-9964-A999EA270FE7}" type="slidenum">
              <a:rPr lang="en-GB" altLang="en-US"/>
              <a:pPr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28E6C-31A0-44E8-8B9D-1DABE742E205}" type="slidenum">
              <a:rPr lang="en-GB" altLang="en-US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22BDB1-3FD5-4192-AC0A-8467F612E375}" type="slidenum">
              <a:rPr lang="en-GB" altLang="en-US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113F4D-7169-4725-9A10-43BB07C9C4E2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D318EC-0EF3-4D8C-BE49-765CAC936A23}" type="slidenum">
              <a:rPr lang="en-GB" altLang="en-US"/>
              <a:pPr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BB3947-B7EE-407F-9932-CCF47FC286CB}" type="slidenum">
              <a:rPr lang="en-GB" altLang="en-US"/>
              <a:pPr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F4CD2-C691-463D-8AEA-F3F213AC4777}" type="slidenum">
              <a:rPr lang="en-GB" altLang="en-US"/>
              <a:pPr/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B2A527-E1B6-41BE-B223-802464E7063A}" type="slidenum">
              <a:rPr lang="en-GB" altLang="en-US"/>
              <a:pPr/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98C73C-06C7-41A8-81F3-6BFD3CC8F0D3}" type="slidenum">
              <a:rPr lang="en-GB" altLang="en-US"/>
              <a:pPr/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E6BD4F-A558-4EBF-9DB1-83587E7879F2}" type="slidenum">
              <a:rPr lang="en-GB" altLang="en-US"/>
              <a:pPr/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99095-2768-4B51-9BC5-3762EBBA291F}" type="slidenum">
              <a:rPr lang="en-GB" altLang="en-US"/>
              <a:pPr/>
              <a:t>26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E463F1-2C39-4CE0-9447-C3CABF6AAD81}" type="slidenum">
              <a:rPr lang="en-GB" altLang="en-US"/>
              <a:pPr/>
              <a:t>27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71E69E-52AC-45E0-959C-CB9B6D3351E7}" type="slidenum">
              <a:rPr lang="en-GB" altLang="en-US"/>
              <a:pPr/>
              <a:t>28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10069C-347F-4EBB-9202-6D928643D50C}" type="slidenum">
              <a:rPr lang="en-GB" altLang="en-US"/>
              <a:pPr/>
              <a:t>29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0E1CFE-6D6D-4817-823C-8D1545EDF5A1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F7CAE5-43FD-4239-9328-DD9909D30EB2}" type="slidenum">
              <a:rPr lang="en-GB" altLang="en-US"/>
              <a:pPr/>
              <a:t>30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46F375-A4B7-49A1-9E06-5E16C7F720CC}" type="slidenum">
              <a:rPr lang="en-GB" altLang="en-US"/>
              <a:pPr/>
              <a:t>31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0BDB7F-12D6-4530-A8A0-95FD6A88D4C1}" type="slidenum">
              <a:rPr lang="en-GB" altLang="en-US"/>
              <a:pPr/>
              <a:t>32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35D91B-A958-468C-B514-5C0CE38A72C5}" type="slidenum">
              <a:rPr lang="en-GB" altLang="en-US"/>
              <a:pPr/>
              <a:t>33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B100D3-15DC-4D51-8B54-B8D650171452}" type="slidenum">
              <a:rPr lang="en-GB" altLang="en-US"/>
              <a:pPr/>
              <a:t>34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2E955F-764E-414A-95BE-6D760376E8F0}" type="slidenum">
              <a:rPr lang="en-GB" altLang="en-US"/>
              <a:pPr/>
              <a:t>35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D02ED6-B61C-452A-8645-09FB6EC982AA}" type="slidenum">
              <a:rPr lang="en-GB" altLang="en-US"/>
              <a:pPr/>
              <a:t>36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97BC4E-D2AC-4750-AE98-744DB1A5F6E2}" type="slidenum">
              <a:rPr lang="en-GB" altLang="en-US"/>
              <a:pPr/>
              <a:t>37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88218-7F2D-4695-A4ED-9755AF1B740B}" type="slidenum">
              <a:rPr lang="en-GB" altLang="en-US"/>
              <a:pPr/>
              <a:t>38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F0C47F-4407-4591-B3F0-1EC2F5C5C436}" type="slidenum">
              <a:rPr lang="en-GB" altLang="en-US"/>
              <a:pPr/>
              <a:t>39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094F6E-30F8-4064-8A2A-E5D459493212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9C1C0D-141F-4AAE-83DC-A9281CDC50A4}" type="slidenum">
              <a:rPr lang="en-GB" altLang="en-US"/>
              <a:pPr/>
              <a:t>40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136DDB-2478-4684-9636-6AD5647EAC5E}" type="slidenum">
              <a:rPr lang="en-GB" altLang="en-US"/>
              <a:pPr/>
              <a:t>41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F8BAE2-B627-429A-89BB-BBE3C85176C0}" type="slidenum">
              <a:rPr lang="en-GB" altLang="en-US"/>
              <a:pPr/>
              <a:t>42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1391A5-1651-4B8C-82EC-5B1637D61476}" type="slidenum">
              <a:rPr lang="en-GB" altLang="en-US"/>
              <a:pPr/>
              <a:t>43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85EF5B-7D31-4C85-88EC-88829FDD31CA}" type="slidenum">
              <a:rPr lang="en-GB" altLang="en-US"/>
              <a:pPr/>
              <a:t>44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55481E-15F5-4301-9907-7DCD6517E5B3}" type="slidenum">
              <a:rPr lang="en-GB" altLang="en-US"/>
              <a:pPr/>
              <a:t>45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1656D-2BD2-4306-8BBF-9966E20BCD6A}" type="slidenum">
              <a:rPr lang="en-GB" altLang="en-US"/>
              <a:pPr/>
              <a:t>46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4B157C-0D95-49C3-A95F-8486B9C2DD65}" type="slidenum">
              <a:rPr lang="en-GB" altLang="en-US"/>
              <a:pPr/>
              <a:t>47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6C82BC-6949-429C-8E78-6CFA535B2CAE}" type="slidenum">
              <a:rPr lang="en-GB" altLang="en-US"/>
              <a:pPr/>
              <a:t>48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B372DF-EE78-4CD2-88F4-21CB014485A2}" type="slidenum">
              <a:rPr lang="en-GB" altLang="en-US"/>
              <a:pPr/>
              <a:t>49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BF2599-96B1-4B83-943D-2295DAD3B9B0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7D522D-9A07-48FC-A462-C8FDDF0EC5DC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ABDE53-CCB1-48CB-B61C-6578C26BB08C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7E55CB-5BAD-40E9-85F9-754B37B608F4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82AF0-B7EC-48B3-924D-F1B5D7C21730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1DD7-7F1E-4317-BAF7-71ACD8268476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605A-DC9B-4DD2-A826-3B88AC0A0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867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8A4B-8B5A-4022-B9C9-65CAF60D59A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79138-A8C8-465F-9514-4AEC06DDE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731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ABF2-CA9E-4CCF-912A-98D8DEB31F2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6ED9-3A87-4662-8E75-CB7AB0C24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9046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3283-8E8E-4D24-9547-314A452C567C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E65C-5089-421B-9642-A78908196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685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2474-1EAC-4B1D-909D-5C8500940155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1287-55FE-4B1C-9853-5B5460518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2258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F8DF-CB8B-44F6-960B-8B96A975E3AB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5D3B3-938D-4BDE-8704-154421AAE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3399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83EF-74E3-46FF-8D1A-BE998A82A44B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7C9E-EF0B-4C65-851B-18896498A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61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62AE-B706-46F4-946E-25DEB1A60147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5A3AC-D5CC-4B16-93E5-7C6530B1F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3824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C32D-45D2-42A6-B8C3-BCB210C58E15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A33C3-12E9-4717-AD99-66E4FED3A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6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E1F2-610C-427D-AE0E-8D807A0F3D36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FE702-7B18-4F22-A948-549AFE3CC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7234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0BDC-ED25-4DA6-9D8D-104F5401A9B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4529-2F54-4F5D-8C83-E5E2119A5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401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26C6EC-7095-418E-B0D4-D4E1277638F8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EF3C3B-F868-4F24-A3CD-B2A5BEF9F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07929.0EDC8F20" TargetMode="External"/></Relationships>
</file>

<file path=ppt/slides/_rels/slide3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0.pn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 ?><Relationships xmlns="http://schemas.openxmlformats.org/package/2006/relationships"><Relationship Id="rId3" Target="../media/image45.pn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7.jpe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Documents and Settings\esther.muthoni\Local Settings\Temp\Temporary Directory 6 for GDC New Logos.zip\GDC New Logos\GDC New Logo - Aug 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 b="76"/>
          <a:stretch>
            <a:fillRect/>
          </a:stretch>
        </p:blipFill>
        <p:spPr bwMode="auto">
          <a:xfrm>
            <a:off x="6629400" y="4724400"/>
            <a:ext cx="1992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81000" y="790575"/>
            <a:ext cx="8001000" cy="210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Upscaling Basic Sanitation for the Urban Poor</a:t>
            </a:r>
            <a:b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(UBSUP)</a:t>
            </a:r>
            <a:b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32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C161E3-4D88-45FA-A893-1316E7DA928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A81BE9-F3AF-46CB-BE40-B3E3DC87F46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4" name="Picture 7" descr="C:\Documents and Settings\admin\Desktop\charlote\masc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228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304800" y="2655888"/>
            <a:ext cx="8077200" cy="200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Recap of</a:t>
            </a:r>
            <a:b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en-US" sz="3200" b="1" dirty="0" smtClean="0">
                <a:solidFill>
                  <a:srgbClr val="C00000"/>
                </a:solidFill>
              </a:rPr>
              <a:t>DTF Introduction,</a:t>
            </a:r>
          </a:p>
          <a:p>
            <a:pPr algn="ctr" eaLnBrk="1" hangingPunct="1">
              <a:defRPr/>
            </a:pPr>
            <a:r>
              <a:rPr lang="en-GB" altLang="en-US" sz="3200" b="1" dirty="0" smtClean="0">
                <a:solidFill>
                  <a:srgbClr val="C00000"/>
                </a:solidFill>
              </a:rPr>
              <a:t>Site Selection &amp; </a:t>
            </a:r>
          </a:p>
          <a:p>
            <a:pPr algn="ctr" eaLnBrk="1" hangingPunct="1">
              <a:defRPr/>
            </a:pPr>
            <a:r>
              <a:rPr lang="en-GB" altLang="en-US" sz="3200" b="1" dirty="0" smtClean="0">
                <a:solidFill>
                  <a:srgbClr val="C00000"/>
                </a:solidFill>
              </a:rPr>
              <a:t>Surveying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6538"/>
            <a:ext cx="66421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Where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126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E5CF72-48C8-4994-B5DD-B8D6418695D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GB" altLang="en-US" sz="2000">
                <a:solidFill>
                  <a:srgbClr val="C00000"/>
                </a:solidFill>
              </a:rPr>
              <a:t>Typical area of application for a DTF: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work: in general?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E29F2D-E56B-4F1F-A788-904E06172E9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GB" altLang="en-US" sz="2000">
                <a:solidFill>
                  <a:srgbClr val="C00000"/>
                </a:solidFill>
              </a:rPr>
              <a:t>A DTF project follows several transport, treatment and reuse lines:</a:t>
            </a:r>
            <a:endParaRPr lang="en-GB" altLang="en-US" i="1">
              <a:solidFill>
                <a:srgbClr val="C00000"/>
              </a:solidFill>
            </a:endParaRPr>
          </a:p>
        </p:txBody>
      </p:sp>
      <p:sp>
        <p:nvSpPr>
          <p:cNvPr id="14" name="Geschweifte Klammer links 13"/>
          <p:cNvSpPr/>
          <p:nvPr/>
        </p:nvSpPr>
        <p:spPr>
          <a:xfrm rot="16200000">
            <a:off x="971550" y="3371850"/>
            <a:ext cx="647700" cy="21336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" name="Geschweifte Klammer links 14"/>
          <p:cNvSpPr/>
          <p:nvPr/>
        </p:nvSpPr>
        <p:spPr>
          <a:xfrm rot="16200000">
            <a:off x="2762250" y="3790950"/>
            <a:ext cx="647700" cy="12954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6" name="Geschweifte Klammer links 15"/>
          <p:cNvSpPr/>
          <p:nvPr/>
        </p:nvSpPr>
        <p:spPr>
          <a:xfrm rot="16200000">
            <a:off x="5276850" y="2647950"/>
            <a:ext cx="647700" cy="35814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7" name="Geschweifte Klammer links 16"/>
          <p:cNvSpPr/>
          <p:nvPr/>
        </p:nvSpPr>
        <p:spPr>
          <a:xfrm rot="16200000">
            <a:off x="7677150" y="3905250"/>
            <a:ext cx="647700" cy="10668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228600" y="4800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tx2"/>
                </a:solidFill>
              </a:rPr>
              <a:t>generation &amp; </a:t>
            </a:r>
            <a:br>
              <a:rPr lang="en-GB" altLang="en-US">
                <a:solidFill>
                  <a:schemeClr val="tx2"/>
                </a:solidFill>
              </a:rPr>
            </a:br>
            <a:r>
              <a:rPr lang="en-GB" altLang="en-US">
                <a:solidFill>
                  <a:schemeClr val="tx2"/>
                </a:solidFill>
              </a:rPr>
              <a:t>pre-treatment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2057400" y="4800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tx2"/>
                </a:solidFill>
              </a:rPr>
              <a:t>transport to the DTF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4533900" y="4800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tx2"/>
                </a:solidFill>
              </a:rPr>
              <a:t>treatment in a DTF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7353300" y="48006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tx2"/>
                </a:solidFill>
              </a:rPr>
              <a:t>reuse</a:t>
            </a:r>
          </a:p>
        </p:txBody>
      </p:sp>
      <p:pic>
        <p:nvPicPr>
          <p:cNvPr id="1230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38288"/>
            <a:ext cx="833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0C7EE7-F26F-4370-8179-585C0C82459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317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GB" altLang="en-US" sz="2000">
                <a:solidFill>
                  <a:srgbClr val="C00000"/>
                </a:solidFill>
              </a:rPr>
              <a:t>A DTF consists of various parallel and sequenced treatment lines:</a:t>
            </a:r>
            <a:endParaRPr lang="en-GB" altLang="en-US" i="1">
              <a:solidFill>
                <a:srgbClr val="C00000"/>
              </a:solidFill>
            </a:endParaRPr>
          </a:p>
        </p:txBody>
      </p:sp>
      <p:pic>
        <p:nvPicPr>
          <p:cNvPr id="13318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8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BB4F83-AD19-41FA-8528-034826421B4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7450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feld 8"/>
          <p:cNvSpPr txBox="1">
            <a:spLocks noChangeArrowheads="1"/>
          </p:cNvSpPr>
          <p:nvPr/>
        </p:nvSpPr>
        <p:spPr bwMode="auto">
          <a:xfrm>
            <a:off x="152400" y="3378200"/>
            <a:ext cx="8458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00000"/>
                </a:solidFill>
              </a:rPr>
              <a:t>RB/BT: 	Receiving Bay &amp; Balancing Tank </a:t>
            </a:r>
            <a:r>
              <a:rPr lang="en-GB" altLang="en-US"/>
              <a:t>- </a:t>
            </a:r>
            <a:r>
              <a:rPr lang="en-GB" altLang="en-US">
                <a:solidFill>
                  <a:schemeClr val="tx2"/>
                </a:solidFill>
              </a:rPr>
              <a:t>mechanical preliminary treatment</a:t>
            </a:r>
          </a:p>
          <a:p>
            <a:pPr eaLnBrk="1" hangingPunct="1"/>
            <a:r>
              <a:rPr lang="en-GB" altLang="en-US">
                <a:solidFill>
                  <a:srgbClr val="C00000"/>
                </a:solidFill>
              </a:rPr>
              <a:t>ST: 	Settler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  <a:r>
              <a:rPr lang="en-GB" altLang="en-US"/>
              <a:t>- </a:t>
            </a:r>
            <a:r>
              <a:rPr lang="en-GB" altLang="en-US">
                <a:solidFill>
                  <a:schemeClr val="tx2"/>
                </a:solidFill>
              </a:rPr>
              <a:t>mechanical primary treatment</a:t>
            </a:r>
          </a:p>
          <a:p>
            <a:pPr eaLnBrk="1" hangingPunct="1"/>
            <a:r>
              <a:rPr lang="en-GB" altLang="en-US">
                <a:solidFill>
                  <a:srgbClr val="C00000"/>
                </a:solidFill>
              </a:rPr>
              <a:t>ABR: 	Anaerobic Baffled Reactor </a:t>
            </a:r>
            <a:r>
              <a:rPr lang="en-GB" altLang="en-US"/>
              <a:t>- </a:t>
            </a:r>
            <a:r>
              <a:rPr lang="en-GB" altLang="en-US">
                <a:solidFill>
                  <a:schemeClr val="tx2"/>
                </a:solidFill>
              </a:rPr>
              <a:t>anaerobic secondary treatment</a:t>
            </a:r>
          </a:p>
          <a:p>
            <a:pPr eaLnBrk="1" hangingPunct="1"/>
            <a:r>
              <a:rPr lang="en-GB" altLang="en-US">
                <a:solidFill>
                  <a:srgbClr val="C00000"/>
                </a:solidFill>
              </a:rPr>
              <a:t>VFCW: 	Vertical Flow Constructed Wetland </a:t>
            </a:r>
            <a:r>
              <a:rPr lang="en-GB" altLang="en-US"/>
              <a:t>- </a:t>
            </a:r>
            <a:r>
              <a:rPr lang="en-GB" altLang="en-US">
                <a:solidFill>
                  <a:schemeClr val="tx2"/>
                </a:solidFill>
              </a:rPr>
              <a:t>aerobic tertiary treatment</a:t>
            </a:r>
          </a:p>
          <a:p>
            <a:pPr eaLnBrk="1" hangingPunct="1"/>
            <a:r>
              <a:rPr lang="en-GB" altLang="en-US">
                <a:solidFill>
                  <a:srgbClr val="C00000"/>
                </a:solidFill>
              </a:rPr>
              <a:t>SDRB: 	Sludge Drying Reed Bed </a:t>
            </a:r>
            <a:r>
              <a:rPr lang="en-GB" altLang="en-US"/>
              <a:t>- </a:t>
            </a:r>
            <a:r>
              <a:rPr lang="en-GB" altLang="en-US">
                <a:solidFill>
                  <a:schemeClr val="tx2"/>
                </a:solidFill>
              </a:rPr>
              <a:t>parallel treatment of ST/ABR sludge</a:t>
            </a:r>
          </a:p>
          <a:p>
            <a:pPr eaLnBrk="1" hangingPunct="1"/>
            <a:r>
              <a:rPr lang="en-GB" altLang="en-US">
                <a:solidFill>
                  <a:srgbClr val="C00000"/>
                </a:solidFill>
              </a:rPr>
              <a:t>CA: 	Co-composting Area </a:t>
            </a:r>
            <a:r>
              <a:rPr lang="en-GB" altLang="en-US"/>
              <a:t>- </a:t>
            </a:r>
            <a:r>
              <a:rPr lang="en-GB" altLang="en-US">
                <a:solidFill>
                  <a:schemeClr val="tx2"/>
                </a:solidFill>
              </a:rPr>
              <a:t>parallel treatment of UDDT matter, organic waste 	(and dried sludge)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RB/BT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53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C03ACD-7D32-4D4A-ACB0-26DEC46EEB8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600200"/>
            <a:ext cx="6248400" cy="2554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Unload exhausters (2 at same time possible)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Screening of FS/WW to remove solid waste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Regulated discharge to the settler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Overflow to settler</a:t>
            </a:r>
            <a:endParaRPr lang="de-DE" altLang="en-US" sz="200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5597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7" descr="Sett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124200"/>
            <a:ext cx="57324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ST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3F80EB-4086-44C9-A3DB-52E72F23611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787400"/>
            <a:ext cx="7848600" cy="3632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Mechanical treatment </a:t>
            </a: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Sedimentation and floatation of (mainly) inorganic solids 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Scum removed from the surface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Sludge removed from the bottom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Treatment efficiency 25% - 40% removal of organic pollution</a:t>
            </a: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Pathogens and nutrients barely removed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 descr="AB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51657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ABR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264D94-2C70-4178-A35B-5FFD1F3CE1A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219200"/>
            <a:ext cx="8229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6 chambers in sequence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Vertical pipes direct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FS/WW from top to bottom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FS/WW passes through sludge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whereby it is mixed with bacteria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that decompose pollutants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Settled sludge is removed in regular intervals; some sludge must be left for continuous efficiency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Efficiency increases with higher organic load (65% - 95% BOD removal); pathogen reduction is 40-75%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VFCW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A10D88-6F62-494B-9C59-1D60C1DDAC8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778000"/>
            <a:ext cx="8305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Pre-treated FS/WW dosed intermittently on filter planted with reed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Roots grow into the filter media, bringing oxygen to the root zone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During a flush phase, water percolates down and is filtered by gravel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Nutrients and organic material are absorbed and degraded by bacteria attached to gravel and roots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Pathogens removed by natural die-off, predation by higher organisms, and sedimentation 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A drainage network at the base collects the effluent</a:t>
            </a:r>
            <a:endParaRPr lang="de-DE" altLang="en-US" sz="2000">
              <a:solidFill>
                <a:srgbClr val="C00000"/>
              </a:solidFill>
            </a:endParaRPr>
          </a:p>
        </p:txBody>
      </p:sp>
      <p:pic>
        <p:nvPicPr>
          <p:cNvPr id="18438" name="Grafik 0" descr="VFC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SDRB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946AAD-1C62-42A8-BFDE-0D3014F09C6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858963"/>
            <a:ext cx="8229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Filled with gravel to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support the vegetation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Sludge applied to surface and filtrate collected in drain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Fresh sludge applied directly onto the previous layer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(roots maintain the porosity of the filter media)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Various compartments charged alternating to allow for drying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Decreases sludge volume to 50% through decomposition and drying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Ideally coupled with co-composting area</a:t>
            </a:r>
            <a:endParaRPr lang="de-DE" altLang="en-US" sz="2000">
              <a:solidFill>
                <a:srgbClr val="C00000"/>
              </a:solidFill>
            </a:endParaRPr>
          </a:p>
        </p:txBody>
      </p:sp>
      <p:pic>
        <p:nvPicPr>
          <p:cNvPr id="7" name="Grafik 3" descr="SD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5186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9" descr="composting ar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914400"/>
            <a:ext cx="42052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CA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870C-3499-4DA8-8359-20981A15DA8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600200"/>
            <a:ext cx="8229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Dewatered sludge/UDDT matter </a:t>
            </a:r>
            <a:br>
              <a:rPr lang="en-GB" altLang="en-US" sz="2000">
                <a:solidFill>
                  <a:srgbClr val="C00000"/>
                </a:solidFill>
              </a:rPr>
            </a:br>
            <a:r>
              <a:rPr lang="en-GB" altLang="en-US" sz="2000">
                <a:solidFill>
                  <a:srgbClr val="C00000"/>
                </a:solidFill>
              </a:rPr>
              <a:t>mixed with organic waste 1:2-1:3 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Mixed material piled into long heaps (windrows) and left to decompose for approx. 3 months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Windrows turned periodically to provide oxygen and ensure that all parts of the pile are subjected to the same heat treatment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Piles insulated with compost/soil to ensure even heat distribution</a:t>
            </a:r>
            <a:endParaRPr lang="de-DE" altLang="en-US" sz="2000">
              <a:solidFill>
                <a:srgbClr val="C00000"/>
              </a:solidFill>
            </a:endParaRP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Careful planning and design required to avoid failure</a:t>
            </a:r>
            <a:endParaRPr lang="de-DE" altLang="en-US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B98C83-9EFA-46C5-A66B-1A6244012A2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696200" y="-3048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3077" name="Picture 7" descr="C:\Users\Michael Wolf\Desktop\1_DTF Intro and Site Selection &amp; Survey\Printouts\poste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BA455D-7BF8-418B-A85A-6935052041E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87375"/>
            <a:ext cx="5600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5AEB78-4CE6-4B15-BE1F-67696AA7765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feld 7"/>
          <p:cNvSpPr txBox="1">
            <a:spLocks noChangeArrowheads="1"/>
          </p:cNvSpPr>
          <p:nvPr/>
        </p:nvSpPr>
        <p:spPr bwMode="auto">
          <a:xfrm>
            <a:off x="8572500" y="198438"/>
            <a:ext cx="1143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en-US"/>
          </a:p>
        </p:txBody>
      </p:sp>
      <p:sp>
        <p:nvSpPr>
          <p:cNvPr id="22535" name="Textfeld 9"/>
          <p:cNvSpPr txBox="1">
            <a:spLocks noChangeArrowheads="1"/>
          </p:cNvSpPr>
          <p:nvPr/>
        </p:nvSpPr>
        <p:spPr bwMode="auto">
          <a:xfrm>
            <a:off x="8572500" y="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FDAA6F-D67F-4C72-B29B-7254C1D8148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Textfeld 7"/>
          <p:cNvSpPr txBox="1">
            <a:spLocks noChangeArrowheads="1"/>
          </p:cNvSpPr>
          <p:nvPr/>
        </p:nvSpPr>
        <p:spPr bwMode="auto">
          <a:xfrm>
            <a:off x="8572500" y="198438"/>
            <a:ext cx="1143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en-US"/>
          </a:p>
        </p:txBody>
      </p:sp>
      <p:sp>
        <p:nvSpPr>
          <p:cNvPr id="23558" name="Textfeld 9"/>
          <p:cNvSpPr txBox="1">
            <a:spLocks noChangeArrowheads="1"/>
          </p:cNvSpPr>
          <p:nvPr/>
        </p:nvSpPr>
        <p:spPr bwMode="auto">
          <a:xfrm>
            <a:off x="8572500" y="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en-US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144000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Who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responsible for site selection?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A07C90-F337-42EF-984A-9ACED99474D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feld 10"/>
          <p:cNvSpPr txBox="1">
            <a:spLocks noChangeArrowheads="1"/>
          </p:cNvSpPr>
          <p:nvPr/>
        </p:nvSpPr>
        <p:spPr bwMode="auto">
          <a:xfrm>
            <a:off x="304800" y="9144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</a:rPr>
              <a:t>The site is selected by </a:t>
            </a:r>
            <a:r>
              <a:rPr lang="en-GB" altLang="en-US" sz="2000" b="1">
                <a:solidFill>
                  <a:schemeClr val="tx2"/>
                </a:solidFill>
              </a:rPr>
              <a:t>your DTF Technical Team</a:t>
            </a:r>
          </a:p>
        </p:txBody>
      </p:sp>
      <p:pic>
        <p:nvPicPr>
          <p:cNvPr id="24582" name="Grafik 7" descr="images0SXDIAT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685800"/>
            <a:ext cx="2066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785938"/>
            <a:ext cx="80772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</a:rPr>
              <a:t>In </a:t>
            </a:r>
            <a:r>
              <a:rPr lang="en-GB" altLang="en-US" sz="2000" b="1">
                <a:solidFill>
                  <a:schemeClr val="tx2"/>
                </a:solidFill>
              </a:rPr>
              <a:t>collaboration</a:t>
            </a:r>
            <a:r>
              <a:rPr lang="en-GB" altLang="en-US" sz="2000">
                <a:solidFill>
                  <a:srgbClr val="C00000"/>
                </a:solidFill>
              </a:rPr>
              <a:t> with relevant stakeholders: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County Official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County Resident Monitor (CRM)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NEMA and WRMA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PHO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Chiefs, elders and residents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04800" y="48577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GB" altLang="en-US" sz="2000" b="1">
                <a:solidFill>
                  <a:schemeClr val="tx2"/>
                </a:solidFill>
              </a:rPr>
              <a:t>Supported</a:t>
            </a:r>
            <a:r>
              <a:rPr lang="en-GB" altLang="en-US" sz="2000">
                <a:solidFill>
                  <a:srgbClr val="C00000"/>
                </a:solidFill>
              </a:rPr>
              <a:t> by staff and “Flying Squad” of the WSTF (on request)</a:t>
            </a:r>
            <a:endParaRPr lang="en-GB" altLang="en-US" sz="2000" b="1">
              <a:solidFill>
                <a:schemeClr val="tx2"/>
              </a:solidFill>
            </a:endParaRPr>
          </a:p>
        </p:txBody>
      </p:sp>
      <p:pic>
        <p:nvPicPr>
          <p:cNvPr id="12" name="Grafik 11" descr="Unbenan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727575"/>
            <a:ext cx="542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9DD95E-90DF-4F47-AA40-C8EF206B815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077200" y="-304800"/>
            <a:ext cx="1143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25605" name="Grafik 7" descr="Cartoon for cover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2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needs to be considered?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Will the DTF serve the target group?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7B7DC0-C540-4363-8E37-BA3EF6D233D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8600" y="1271588"/>
            <a:ext cx="83058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DTFs primarily serve inhabitants of </a:t>
            </a:r>
            <a:r>
              <a:rPr lang="en-GB" altLang="en-US" sz="2000" b="1">
                <a:solidFill>
                  <a:srgbClr val="C00000"/>
                </a:solidFill>
              </a:rPr>
              <a:t>LIA</a:t>
            </a: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Higher income area can also benefit as long as focus is on LIA</a:t>
            </a:r>
          </a:p>
        </p:txBody>
      </p:sp>
      <p:pic>
        <p:nvPicPr>
          <p:cNvPr id="7" name="Grafik 38" descr="animators cartoon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7237" r="3197" b="8151"/>
          <a:stretch>
            <a:fillRect/>
          </a:stretch>
        </p:blipFill>
        <p:spPr bwMode="auto">
          <a:xfrm>
            <a:off x="3055938" y="2514600"/>
            <a:ext cx="54784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Is the DTF required to treat excreta?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EEFFBF-E916-45AF-A2DE-C24DDCCB3C8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04800" y="1249363"/>
            <a:ext cx="83058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325" indent="-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Investment and O&amp;M costs only pay off  if a </a:t>
            </a:r>
            <a:r>
              <a:rPr lang="en-GB" altLang="en-US" sz="2000" b="1">
                <a:solidFill>
                  <a:srgbClr val="C00000"/>
                </a:solidFill>
              </a:rPr>
              <a:t>minimum quantity </a:t>
            </a:r>
            <a:r>
              <a:rPr lang="en-GB" altLang="en-US" sz="2000">
                <a:solidFill>
                  <a:schemeClr val="tx2"/>
                </a:solidFill>
              </a:rPr>
              <a:t>of FS / UDDT matter is treated</a:t>
            </a:r>
            <a:endParaRPr lang="de-DE" altLang="en-US" sz="2000">
              <a:solidFill>
                <a:schemeClr val="tx2"/>
              </a:solidFill>
            </a:endParaRPr>
          </a:p>
          <a:p>
            <a:pPr lvl="1"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rgbClr val="C00000"/>
                </a:solidFill>
              </a:rPr>
              <a:t>WSP exhausters </a:t>
            </a:r>
            <a:r>
              <a:rPr lang="en-GB" altLang="en-US" sz="2000">
                <a:solidFill>
                  <a:schemeClr val="tx2"/>
                </a:solidFill>
              </a:rPr>
              <a:t>or </a:t>
            </a:r>
            <a:r>
              <a:rPr lang="en-GB" altLang="en-US" sz="2000" b="1">
                <a:solidFill>
                  <a:srgbClr val="C00000"/>
                </a:solidFill>
              </a:rPr>
              <a:t>private exhausters </a:t>
            </a:r>
            <a:r>
              <a:rPr lang="en-GB" altLang="en-US" sz="2000">
                <a:solidFill>
                  <a:schemeClr val="tx2"/>
                </a:solidFill>
              </a:rPr>
              <a:t>must discharge into the DTF, otherwise no FS treatment required (approx. 22m</a:t>
            </a:r>
            <a:r>
              <a:rPr lang="en-GB" altLang="en-US" sz="2000" baseline="30000">
                <a:solidFill>
                  <a:schemeClr val="tx2"/>
                </a:solidFill>
              </a:rPr>
              <a:t>3</a:t>
            </a:r>
            <a:r>
              <a:rPr lang="en-GB" altLang="en-US" sz="2000">
                <a:solidFill>
                  <a:schemeClr val="tx2"/>
                </a:solidFill>
              </a:rPr>
              <a:t>/d)</a:t>
            </a:r>
            <a:endParaRPr lang="de-DE" altLang="en-US" sz="2000">
              <a:solidFill>
                <a:schemeClr val="tx2"/>
              </a:solidFill>
            </a:endParaRPr>
          </a:p>
          <a:p>
            <a:pPr lvl="1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en-US" sz="2000" b="1">
                <a:solidFill>
                  <a:srgbClr val="C00000"/>
                </a:solidFill>
              </a:rPr>
              <a:t>SaniGo</a:t>
            </a:r>
            <a:r>
              <a:rPr lang="de-DE" altLang="en-US" sz="2000">
                <a:solidFill>
                  <a:schemeClr val="tx2"/>
                </a:solidFill>
              </a:rPr>
              <a:t> </a:t>
            </a:r>
            <a:r>
              <a:rPr lang="en-GB" altLang="en-US" sz="2000">
                <a:solidFill>
                  <a:schemeClr val="tx2"/>
                </a:solidFill>
              </a:rPr>
              <a:t>or other means of transport must discharge into the DTF, otherwise no CA required (approx. 250 UDDT)</a:t>
            </a:r>
            <a:endParaRPr lang="de-DE" altLang="en-US" sz="2000">
              <a:solidFill>
                <a:schemeClr val="tx2"/>
              </a:solidFill>
            </a:endParaRPr>
          </a:p>
          <a:p>
            <a:pPr lvl="1" algn="just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rgbClr val="C00000"/>
                </a:solidFill>
              </a:rPr>
              <a:t>Future demand </a:t>
            </a:r>
            <a:r>
              <a:rPr lang="en-GB" altLang="en-US" sz="2000">
                <a:solidFill>
                  <a:schemeClr val="tx2"/>
                </a:solidFill>
              </a:rPr>
              <a:t>needs to be assessed together with the County to ensure that demand does not decrease</a:t>
            </a:r>
            <a:endParaRPr lang="de-DE" altLang="en-US" sz="2000">
              <a:solidFill>
                <a:schemeClr val="tx2"/>
              </a:solidFill>
            </a:endParaRPr>
          </a:p>
        </p:txBody>
      </p:sp>
      <p:pic>
        <p:nvPicPr>
          <p:cNvPr id="27654" name="Grafik 8" descr="demand-inp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Will the DTF “products” being used?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593F94-2969-4FB1-A00B-AA53AF5A5A0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8600" y="1403350"/>
            <a:ext cx="8305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Clarify whether the treated effluent, dried sludge and compost is </a:t>
            </a:r>
            <a:r>
              <a:rPr lang="en-GB" altLang="en-US" sz="2000" b="1">
                <a:solidFill>
                  <a:srgbClr val="C00000"/>
                </a:solidFill>
              </a:rPr>
              <a:t>deposited </a:t>
            </a:r>
            <a:r>
              <a:rPr lang="en-GB" altLang="en-US" sz="2000">
                <a:solidFill>
                  <a:schemeClr val="tx2"/>
                </a:solidFill>
              </a:rPr>
              <a:t>/</a:t>
            </a:r>
            <a:r>
              <a:rPr lang="en-GB" altLang="en-US" sz="2000" b="1">
                <a:solidFill>
                  <a:srgbClr val="C00000"/>
                </a:solidFill>
              </a:rPr>
              <a:t> reused</a:t>
            </a:r>
            <a:r>
              <a:rPr lang="en-GB" altLang="en-US" sz="2000">
                <a:solidFill>
                  <a:schemeClr val="tx2"/>
                </a:solidFill>
              </a:rPr>
              <a:t> (► close the </a:t>
            </a:r>
            <a:r>
              <a:rPr lang="en-GB" altLang="en-US" sz="2000" b="1">
                <a:solidFill>
                  <a:srgbClr val="C00000"/>
                </a:solidFill>
              </a:rPr>
              <a:t>sanitation value chain</a:t>
            </a:r>
            <a:r>
              <a:rPr lang="en-GB" altLang="en-US" sz="2000">
                <a:solidFill>
                  <a:schemeClr val="tx2"/>
                </a:solidFill>
              </a:rPr>
              <a:t>)</a:t>
            </a:r>
            <a:endParaRPr lang="de-DE" altLang="en-US" sz="2000" b="1">
              <a:solidFill>
                <a:srgbClr val="C00000"/>
              </a:solidFill>
            </a:endParaRP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If no reuse feasible, a </a:t>
            </a:r>
            <a:r>
              <a:rPr lang="en-GB" altLang="en-US" sz="2000" b="1">
                <a:solidFill>
                  <a:srgbClr val="C00000"/>
                </a:solidFill>
              </a:rPr>
              <a:t>more beneficial site </a:t>
            </a:r>
            <a:r>
              <a:rPr lang="en-GB" altLang="en-US" sz="2000">
                <a:solidFill>
                  <a:schemeClr val="tx2"/>
                </a:solidFill>
              </a:rPr>
              <a:t>should be considered</a:t>
            </a:r>
            <a:endParaRPr lang="de-DE" altLang="en-US" sz="2000">
              <a:solidFill>
                <a:schemeClr val="tx2"/>
              </a:solidFill>
            </a:endParaRP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Even without reuse, site might be okay as main objective is to </a:t>
            </a:r>
            <a:r>
              <a:rPr lang="en-GB" altLang="en-US" sz="2000" b="1">
                <a:solidFill>
                  <a:srgbClr val="C00000"/>
                </a:solidFill>
              </a:rPr>
              <a:t>improve public health</a:t>
            </a:r>
            <a:endParaRPr lang="de-DE" altLang="en-US" sz="2000" b="1">
              <a:solidFill>
                <a:srgbClr val="C00000"/>
              </a:solidFill>
            </a:endParaRP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altLang="en-US" sz="2000">
              <a:solidFill>
                <a:srgbClr val="C00000"/>
              </a:solidFill>
            </a:endParaRPr>
          </a:p>
        </p:txBody>
      </p:sp>
      <p:pic>
        <p:nvPicPr>
          <p:cNvPr id="28678" name="Grafik 6" descr="demand-outp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67238"/>
            <a:ext cx="15287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62463"/>
            <a:ext cx="30797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Is land available?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23316B-7AE9-4A67-A96C-038A1836543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28600" y="1328738"/>
            <a:ext cx="8305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Assure proper land is available for construction and operations</a:t>
            </a:r>
          </a:p>
          <a:p>
            <a:pPr lvl="2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Written </a:t>
            </a:r>
            <a:r>
              <a:rPr lang="en-GB" altLang="en-US" sz="2000" b="1">
                <a:solidFill>
                  <a:srgbClr val="C00000"/>
                </a:solidFill>
              </a:rPr>
              <a:t>permission</a:t>
            </a:r>
            <a:r>
              <a:rPr lang="en-GB" altLang="en-US" sz="2000">
                <a:solidFill>
                  <a:schemeClr val="tx2"/>
                </a:solidFill>
              </a:rPr>
              <a:t> by County, or</a:t>
            </a:r>
            <a:endParaRPr lang="de-DE" altLang="en-US" sz="2000">
              <a:solidFill>
                <a:schemeClr val="tx2"/>
              </a:solidFill>
            </a:endParaRPr>
          </a:p>
          <a:p>
            <a:pPr lvl="2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In case of private land, </a:t>
            </a:r>
            <a:r>
              <a:rPr lang="en-GB" altLang="en-US" sz="2000" b="1">
                <a:solidFill>
                  <a:srgbClr val="C00000"/>
                </a:solidFill>
              </a:rPr>
              <a:t>title deed </a:t>
            </a:r>
            <a:r>
              <a:rPr lang="en-GB" altLang="en-US" sz="2000">
                <a:solidFill>
                  <a:schemeClr val="tx2"/>
                </a:solidFill>
              </a:rPr>
              <a:t>in the name of your company </a:t>
            </a: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Required </a:t>
            </a:r>
            <a:r>
              <a:rPr lang="en-GB" altLang="en-US" sz="2000" b="1">
                <a:solidFill>
                  <a:srgbClr val="C00000"/>
                </a:solidFill>
              </a:rPr>
              <a:t>stakeholder</a:t>
            </a:r>
            <a:r>
              <a:rPr lang="en-GB" altLang="en-US" sz="2000">
                <a:solidFill>
                  <a:schemeClr val="tx2"/>
                </a:solidFill>
              </a:rPr>
              <a:t> must be involved during site selection and verification</a:t>
            </a: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Required </a:t>
            </a:r>
            <a:r>
              <a:rPr lang="en-GB" altLang="en-US" sz="2000" b="1">
                <a:solidFill>
                  <a:srgbClr val="C00000"/>
                </a:solidFill>
              </a:rPr>
              <a:t>approvals</a:t>
            </a:r>
            <a:r>
              <a:rPr lang="en-GB" altLang="en-US" sz="2000">
                <a:solidFill>
                  <a:schemeClr val="tx2"/>
                </a:solidFill>
              </a:rPr>
              <a:t> must be obtained in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Is space available?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8A514-1FE9-4CE5-AEA9-1F47282D59A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Textfeld 10"/>
          <p:cNvSpPr txBox="1">
            <a:spLocks noChangeArrowheads="1"/>
          </p:cNvSpPr>
          <p:nvPr/>
        </p:nvSpPr>
        <p:spPr bwMode="auto">
          <a:xfrm>
            <a:off x="228600" y="838200"/>
            <a:ext cx="8305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All required DTF modules must fit on the grounds</a:t>
            </a:r>
            <a:endParaRPr lang="de-DE" altLang="en-US" sz="2000">
              <a:solidFill>
                <a:schemeClr val="tx2"/>
              </a:solidFill>
            </a:endParaRP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Different modules must be arranged in an operational manner</a:t>
            </a:r>
            <a:endParaRPr lang="de-DE" altLang="en-US" sz="2000">
              <a:solidFill>
                <a:schemeClr val="tx2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2400" y="2084388"/>
          <a:ext cx="8458200" cy="1801812"/>
        </p:xfrm>
        <a:graphic>
          <a:graphicData uri="http://schemas.openxmlformats.org/drawingml/2006/table">
            <a:tbl>
              <a:tblPr/>
              <a:tblGrid>
                <a:gridCol w="426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45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DTF module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Length </a:t>
                      </a:r>
                      <a:b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[m]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Width </a:t>
                      </a:r>
                      <a:b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[m]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Footprint [m</a:t>
                      </a:r>
                      <a:r>
                        <a:rPr lang="en-GB" sz="1400" b="1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]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Receiving Bay / Balancing Tank (RB/BT)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Settler (ST)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Anaerobic Baffled Reactor (ABR) / BT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Vertical Flow Constructed Wetland (VFCW)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330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Sludge Drying Reed Bed (SDRB)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209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2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Co-composting Area (CA)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04800" y="3962400"/>
            <a:ext cx="8153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GB" altLang="en-US" sz="2000" b="1">
                <a:solidFill>
                  <a:schemeClr val="tx2"/>
                </a:solidFill>
              </a:rPr>
              <a:t>+</a:t>
            </a:r>
            <a:r>
              <a:rPr lang="en-GB" altLang="en-US" sz="2000">
                <a:solidFill>
                  <a:srgbClr val="C00000"/>
                </a:solidFill>
              </a:rPr>
              <a:t> 	</a:t>
            </a:r>
            <a:r>
              <a:rPr lang="en-GB" altLang="en-US" sz="2000">
                <a:solidFill>
                  <a:schemeClr val="tx2"/>
                </a:solidFill>
              </a:rPr>
              <a:t>Space for an operator/storage building, (bypass) piping, inspection boxes, manoeuvring exhauster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sz="2000">
                <a:solidFill>
                  <a:schemeClr val="tx2"/>
                </a:solidFill>
              </a:rPr>
              <a:t>► 	Total footprint about </a:t>
            </a:r>
            <a:r>
              <a:rPr lang="en-GB" altLang="en-US" sz="2000" b="1">
                <a:solidFill>
                  <a:srgbClr val="C00000"/>
                </a:solidFill>
              </a:rPr>
              <a:t>1,000-1,500 m</a:t>
            </a:r>
            <a:r>
              <a:rPr lang="en-GB" altLang="en-US" sz="2000" b="1" baseline="30000">
                <a:solidFill>
                  <a:srgbClr val="C00000"/>
                </a:solidFill>
              </a:rPr>
              <a:t>2</a:t>
            </a:r>
            <a:r>
              <a:rPr lang="en-GB" altLang="en-US" sz="2000">
                <a:solidFill>
                  <a:schemeClr val="tx2"/>
                </a:solidFill>
              </a:rPr>
              <a:t>; if only a CA is required, space requirement is </a:t>
            </a:r>
            <a:r>
              <a:rPr lang="en-GB" altLang="en-US" sz="2000" b="1">
                <a:solidFill>
                  <a:srgbClr val="C00000"/>
                </a:solidFill>
              </a:rPr>
              <a:t>160 m</a:t>
            </a:r>
            <a:r>
              <a:rPr lang="en-GB" altLang="en-US" sz="2000" b="1" baseline="30000">
                <a:solidFill>
                  <a:srgbClr val="C00000"/>
                </a:solidFill>
              </a:rPr>
              <a:t>2</a:t>
            </a:r>
            <a:r>
              <a:rPr lang="en-GB" altLang="en-US" sz="2000">
                <a:solidFill>
                  <a:schemeClr val="tx2"/>
                </a:solidFill>
              </a:rPr>
              <a:t>.</a:t>
            </a:r>
            <a:endParaRPr lang="de-DE" alt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overall context of this workshop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026150"/>
            <a:ext cx="2133600" cy="365125"/>
          </a:xfrm>
        </p:spPr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261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EE1A5A-E7A5-44E4-85ED-115ED0E4A13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Textfeld 14"/>
          <p:cNvSpPr txBox="1">
            <a:spLocks noChangeArrowheads="1"/>
          </p:cNvSpPr>
          <p:nvPr/>
        </p:nvSpPr>
        <p:spPr bwMode="auto">
          <a:xfrm>
            <a:off x="1600200" y="609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400" b="1">
                <a:solidFill>
                  <a:srgbClr val="C00000"/>
                </a:solidFill>
              </a:rPr>
              <a:t>The SafiSan Toolkit</a:t>
            </a:r>
          </a:p>
        </p:txBody>
      </p:sp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379538"/>
            <a:ext cx="42386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Grafik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9538"/>
            <a:ext cx="42672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152400" y="4167188"/>
            <a:ext cx="251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Training already provided</a:t>
            </a:r>
            <a:br>
              <a:rPr lang="en-GB" altLang="en-US" sz="1600"/>
            </a:br>
            <a:r>
              <a:rPr lang="en-GB" altLang="en-US" sz="1400" b="1" i="1">
                <a:solidFill>
                  <a:srgbClr val="C00000"/>
                </a:solidFill>
              </a:rPr>
              <a:t>(Day 1: Recap)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2127250" y="3048000"/>
            <a:ext cx="0" cy="1082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712788" y="3063875"/>
            <a:ext cx="0" cy="1084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3505200" y="3048000"/>
            <a:ext cx="0" cy="1082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2209800" y="4157663"/>
            <a:ext cx="251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b="1" i="1">
                <a:solidFill>
                  <a:srgbClr val="C00000"/>
                </a:solidFill>
              </a:rPr>
              <a:t>Days 1 – 3</a:t>
            </a:r>
            <a:br>
              <a:rPr lang="en-GB" altLang="en-US" sz="1600" b="1" i="1">
                <a:solidFill>
                  <a:srgbClr val="C00000"/>
                </a:solidFill>
              </a:rPr>
            </a:br>
            <a:r>
              <a:rPr lang="en-GB" altLang="en-US" sz="1400" b="1" i="1"/>
              <a:t>(Adaptation)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7086600" y="3048000"/>
            <a:ext cx="0" cy="1082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8153400" y="3048000"/>
            <a:ext cx="0" cy="1082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6248400" y="4157663"/>
            <a:ext cx="251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b="1" i="1">
                <a:solidFill>
                  <a:srgbClr val="C00000"/>
                </a:solidFill>
              </a:rPr>
              <a:t>Days 1 – 3</a:t>
            </a:r>
            <a:br>
              <a:rPr lang="en-GB" altLang="en-US" sz="1600" b="1" i="1">
                <a:solidFill>
                  <a:srgbClr val="C00000"/>
                </a:solidFill>
              </a:rPr>
            </a:br>
            <a:r>
              <a:rPr lang="en-GB" altLang="en-US" sz="1400" b="1" i="1"/>
              <a:t>(Used for construction)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5029200" y="3048000"/>
            <a:ext cx="0" cy="1082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6096000" y="3048000"/>
            <a:ext cx="0" cy="1082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4191000" y="4157663"/>
            <a:ext cx="251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b="1" i="1">
                <a:solidFill>
                  <a:srgbClr val="C00000"/>
                </a:solidFill>
              </a:rPr>
              <a:t>Day 4</a:t>
            </a:r>
            <a:br>
              <a:rPr lang="en-GB" altLang="en-US" sz="1600" b="1" i="1">
                <a:solidFill>
                  <a:srgbClr val="C00000"/>
                </a:solidFill>
              </a:rPr>
            </a:br>
            <a:r>
              <a:rPr lang="en-GB" altLang="en-US" sz="1400" b="1" i="1"/>
              <a:t>(Used for construction)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1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How can the DTF being reached?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9ED487-802E-4886-B715-D32B9C06EC1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8600" y="1331913"/>
            <a:ext cx="8305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spcAft>
                <a:spcPts val="1800"/>
              </a:spcAft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DTF becomes uneconomic and useless if not accessible:</a:t>
            </a:r>
            <a:endParaRPr lang="de-DE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Distance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 for exhausters max. ~10km</a:t>
            </a:r>
            <a:endParaRPr lang="de-DE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Distance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 SaniGo or other transport means max. ~ 5km</a:t>
            </a:r>
            <a:endParaRPr lang="de-DE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Accessible by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road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Slope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 appropriate for exhausters and manual means of transport</a:t>
            </a:r>
            <a:endParaRPr lang="de-DE" sz="20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31750" name="Grafik 6" descr="cid:image001.jpg@01D07929.0EDC8F2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165600"/>
            <a:ext cx="32956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Which role play slope and levels?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401102-A289-40F2-A99D-273DCA9C81B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04800" y="838200"/>
          <a:ext cx="8229600" cy="1431925"/>
        </p:xfrm>
        <a:graphic>
          <a:graphicData uri="http://schemas.openxmlformats.org/drawingml/2006/table">
            <a:tbl>
              <a:tblPr/>
              <a:tblGrid>
                <a:gridCol w="147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654"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DTF module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Difference [m]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30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Remark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54"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ST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0.10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Between inlet and outlet pipe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54"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ABR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0.15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Between inlet and outlet pipe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Siphon/BT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0.85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Between ABR outlet and outlet of BT attached to ABR (for intermittent loading of VFCW)</a:t>
                      </a:r>
                      <a:endParaRPr lang="de-D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54">
                <a:tc>
                  <a:txBody>
                    <a:bodyPr/>
                    <a:lstStyle/>
                    <a:p>
                      <a:pPr algn="just" fontAlgn="auto" hangingPunct="1"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VFCW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0.70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Between feeding and drainage pipe</a:t>
                      </a:r>
                      <a:endParaRPr lang="de-D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42875" y="2262188"/>
            <a:ext cx="8305800" cy="3554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</a:rPr>
              <a:t>Within treatment modules: 1.80m</a:t>
            </a:r>
          </a:p>
          <a:p>
            <a:pPr marL="266700" indent="-266700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</a:rPr>
              <a:t>Within network: </a:t>
            </a:r>
            <a:r>
              <a:rPr lang="en-GB" sz="2000" dirty="0" smtClean="0">
                <a:solidFill>
                  <a:schemeClr val="tx2"/>
                </a:solidFill>
              </a:rPr>
              <a:t>~ </a:t>
            </a:r>
            <a:r>
              <a:rPr lang="en-GB" altLang="en-US" sz="2000" dirty="0" smtClean="0">
                <a:solidFill>
                  <a:schemeClr val="tx2"/>
                </a:solidFill>
              </a:rPr>
              <a:t>0.7m based on 1% slope </a:t>
            </a:r>
            <a:r>
              <a:rPr lang="en-GB" altLang="en-US" sz="1600" i="1" dirty="0" smtClean="0">
                <a:solidFill>
                  <a:schemeClr val="tx2"/>
                </a:solidFill>
              </a:rPr>
              <a:t>(for 6m between modules, 50m to river)</a:t>
            </a:r>
          </a:p>
          <a:p>
            <a:pPr marL="266700" indent="-266700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</a:rPr>
              <a:t>Total level difference: </a:t>
            </a:r>
            <a:r>
              <a:rPr lang="en-GB" altLang="en-US" sz="2000" dirty="0" smtClean="0">
                <a:solidFill>
                  <a:srgbClr val="C00000"/>
                </a:solidFill>
              </a:rPr>
              <a:t>~ 2.5m (equivalent ~ 2% slope)</a:t>
            </a:r>
          </a:p>
          <a:p>
            <a:pPr eaLnBrk="1">
              <a:spcAft>
                <a:spcPts val="1800"/>
              </a:spcAft>
              <a:defRPr/>
            </a:pPr>
            <a:r>
              <a:rPr lang="en-GB" altLang="en-US" dirty="0" smtClean="0">
                <a:solidFill>
                  <a:schemeClr val="tx2"/>
                </a:solidFill>
              </a:rPr>
              <a:t>     ► 	Required level differences reduce with distance between modules</a:t>
            </a:r>
          </a:p>
          <a:p>
            <a:pPr eaLnBrk="1">
              <a:spcAft>
                <a:spcPts val="1800"/>
              </a:spcAft>
              <a:defRPr/>
            </a:pPr>
            <a:r>
              <a:rPr lang="en-GB" altLang="en-US" dirty="0" smtClean="0">
                <a:solidFill>
                  <a:schemeClr val="tx2"/>
                </a:solidFill>
              </a:rPr>
              <a:t>     ► 	Levels of all treatment modules depend on level of final effluent 	discharge point (e.g. flooding level of river)</a:t>
            </a:r>
          </a:p>
          <a:p>
            <a:pPr marL="266700" indent="-266700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373438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7"/>
          <p:cNvGrpSpPr>
            <a:grpSpLocks/>
          </p:cNvGrpSpPr>
          <p:nvPr/>
        </p:nvGrpSpPr>
        <p:grpSpPr bwMode="auto">
          <a:xfrm>
            <a:off x="3657600" y="5213350"/>
            <a:ext cx="4953000" cy="838200"/>
            <a:chOff x="3898900" y="4775200"/>
            <a:chExt cx="4635500" cy="1244600"/>
          </a:xfrm>
        </p:grpSpPr>
        <p:grpSp>
          <p:nvGrpSpPr>
            <p:cNvPr id="32803" name="Gruppieren 14"/>
            <p:cNvGrpSpPr>
              <a:grpSpLocks/>
            </p:cNvGrpSpPr>
            <p:nvPr/>
          </p:nvGrpSpPr>
          <p:grpSpPr bwMode="auto">
            <a:xfrm>
              <a:off x="4800600" y="4953000"/>
              <a:ext cx="3733800" cy="914400"/>
              <a:chOff x="4800600" y="4953000"/>
              <a:chExt cx="3733800" cy="914400"/>
            </a:xfrm>
          </p:grpSpPr>
          <p:cxnSp>
            <p:nvCxnSpPr>
              <p:cNvPr id="16" name="Gerade Verbindung 15"/>
              <p:cNvCxnSpPr/>
              <p:nvPr/>
            </p:nvCxnSpPr>
            <p:spPr>
              <a:xfrm>
                <a:off x="5562926" y="4951990"/>
                <a:ext cx="2971474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>
                <a:off x="4800743" y="5866583"/>
                <a:ext cx="2971474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>
                <a:off x="6400882" y="4951990"/>
                <a:ext cx="0" cy="91459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9" name="Textfeld 13"/>
              <p:cNvSpPr txBox="1">
                <a:spLocks noChangeArrowheads="1"/>
              </p:cNvSpPr>
              <p:nvPr/>
            </p:nvSpPr>
            <p:spPr bwMode="auto">
              <a:xfrm>
                <a:off x="6451600" y="5130800"/>
                <a:ext cx="1143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n-US" sz="2800">
                    <a:solidFill>
                      <a:srgbClr val="C00000"/>
                    </a:solidFill>
                  </a:rPr>
                  <a:t>Δ</a:t>
                </a:r>
                <a:r>
                  <a:rPr lang="de-DE" altLang="en-US" sz="2800">
                    <a:solidFill>
                      <a:srgbClr val="C00000"/>
                    </a:solidFill>
                  </a:rPr>
                  <a:t>h</a:t>
                </a:r>
              </a:p>
            </p:txBody>
          </p:sp>
        </p:grpSp>
        <p:sp>
          <p:nvSpPr>
            <p:cNvPr id="32804" name="Textfeld 15"/>
            <p:cNvSpPr txBox="1">
              <a:spLocks noChangeArrowheads="1"/>
            </p:cNvSpPr>
            <p:nvPr/>
          </p:nvSpPr>
          <p:spPr bwMode="auto">
            <a:xfrm>
              <a:off x="3898900" y="4775200"/>
              <a:ext cx="1676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C00000"/>
                  </a:solidFill>
                </a:rPr>
                <a:t>Receiving Bay</a:t>
              </a:r>
            </a:p>
          </p:txBody>
        </p:sp>
        <p:sp>
          <p:nvSpPr>
            <p:cNvPr id="32805" name="Textfeld 16"/>
            <p:cNvSpPr txBox="1">
              <a:spLocks noChangeArrowheads="1"/>
            </p:cNvSpPr>
            <p:nvPr/>
          </p:nvSpPr>
          <p:spPr bwMode="auto">
            <a:xfrm>
              <a:off x="4114800" y="5650468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>
                  <a:solidFill>
                    <a:srgbClr val="C00000"/>
                  </a:solidFill>
                </a:rPr>
                <a:t>River</a:t>
              </a:r>
            </a:p>
          </p:txBody>
        </p:sp>
      </p:grp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0955" y="5420159"/>
            <a:ext cx="1905000" cy="496611"/>
          </a:xfrm>
          <a:prstGeom prst="rect">
            <a:avLst/>
          </a:prstGeom>
          <a:blipFill rotWithShape="0">
            <a:blip r:embed="rId4" cstate="print"/>
            <a:stretch>
              <a:fillRect l="-2885" b="-6098"/>
            </a:stretch>
          </a:blipFill>
        </p:spPr>
        <p:txBody>
          <a:bodyPr/>
          <a:lstStyle/>
          <a:p>
            <a:pPr>
              <a:defRPr/>
            </a:pPr>
            <a:r>
              <a:rPr lang="en-ZA">
                <a:noFill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What is the final effluent discharge point?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26CB70-6057-41B8-8A87-E7B7CDC0982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28600" y="10668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268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Discharge points refers to effluent of VFCW</a:t>
            </a:r>
          </a:p>
          <a:p>
            <a:pPr eaLnBrk="1">
              <a:spcAft>
                <a:spcPts val="1800"/>
              </a:spcAft>
            </a:pPr>
            <a:r>
              <a:rPr lang="en-GB" altLang="en-US" sz="2000">
                <a:solidFill>
                  <a:schemeClr val="tx2"/>
                </a:solidFill>
              </a:rPr>
              <a:t>	 ► Nearby River (flooding level) - preferred</a:t>
            </a:r>
          </a:p>
          <a:p>
            <a:pPr eaLnBrk="1">
              <a:spcAft>
                <a:spcPts val="1800"/>
              </a:spcAft>
            </a:pPr>
            <a:r>
              <a:rPr lang="en-GB" altLang="en-US" sz="2000">
                <a:solidFill>
                  <a:schemeClr val="tx2"/>
                </a:solidFill>
              </a:rPr>
              <a:t>	 ► Existing drainage channel / trench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Should be max. 100m from VFCW outlet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Inspection chambers to be placed every 20-25m for cleaning</a:t>
            </a:r>
          </a:p>
        </p:txBody>
      </p:sp>
      <p:grpSp>
        <p:nvGrpSpPr>
          <p:cNvPr id="3" name="Gruppieren 23"/>
          <p:cNvGrpSpPr>
            <a:grpSpLocks/>
          </p:cNvGrpSpPr>
          <p:nvPr/>
        </p:nvGrpSpPr>
        <p:grpSpPr bwMode="auto">
          <a:xfrm>
            <a:off x="-381000" y="3733800"/>
            <a:ext cx="8966200" cy="2438400"/>
            <a:chOff x="-381000" y="3733800"/>
            <a:chExt cx="8965442" cy="2438400"/>
          </a:xfrm>
        </p:grpSpPr>
        <p:sp>
          <p:nvSpPr>
            <p:cNvPr id="16" name="Freihandform 15"/>
            <p:cNvSpPr/>
            <p:nvPr/>
          </p:nvSpPr>
          <p:spPr>
            <a:xfrm>
              <a:off x="-134959" y="3733800"/>
              <a:ext cx="8719401" cy="1628775"/>
            </a:xfrm>
            <a:custGeom>
              <a:avLst/>
              <a:gdLst>
                <a:gd name="connsiteX0" fmla="*/ 8718645 w 8718645"/>
                <a:gd name="connsiteY0" fmla="*/ 370764 h 1628633"/>
                <a:gd name="connsiteX1" fmla="*/ 7217391 w 8718645"/>
                <a:gd name="connsiteY1" fmla="*/ 1053152 h 1628633"/>
                <a:gd name="connsiteX2" fmla="*/ 5675194 w 8718645"/>
                <a:gd name="connsiteY2" fmla="*/ 56866 h 1628633"/>
                <a:gd name="connsiteX3" fmla="*/ 843887 w 8718645"/>
                <a:gd name="connsiteY3" fmla="*/ 1394346 h 1628633"/>
                <a:gd name="connsiteX4" fmla="*/ 611875 w 8718645"/>
                <a:gd name="connsiteY4" fmla="*/ 1462585 h 16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8645" h="1628633">
                  <a:moveTo>
                    <a:pt x="8718645" y="370764"/>
                  </a:moveTo>
                  <a:cubicBezTo>
                    <a:pt x="8221639" y="738116"/>
                    <a:pt x="7724633" y="1105468"/>
                    <a:pt x="7217391" y="1053152"/>
                  </a:cubicBezTo>
                  <a:cubicBezTo>
                    <a:pt x="6710149" y="1000836"/>
                    <a:pt x="6737445" y="0"/>
                    <a:pt x="5675194" y="56866"/>
                  </a:cubicBezTo>
                  <a:cubicBezTo>
                    <a:pt x="4612943" y="113732"/>
                    <a:pt x="1687774" y="1160060"/>
                    <a:pt x="843887" y="1394346"/>
                  </a:cubicBezTo>
                  <a:cubicBezTo>
                    <a:pt x="0" y="1628633"/>
                    <a:pt x="611875" y="1480782"/>
                    <a:pt x="611875" y="1462585"/>
                  </a:cubicBezTo>
                </a:path>
              </a:pathLst>
            </a:cu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-228613" y="3857625"/>
              <a:ext cx="8719401" cy="1628775"/>
            </a:xfrm>
            <a:custGeom>
              <a:avLst/>
              <a:gdLst>
                <a:gd name="connsiteX0" fmla="*/ 8718645 w 8718645"/>
                <a:gd name="connsiteY0" fmla="*/ 370764 h 1628633"/>
                <a:gd name="connsiteX1" fmla="*/ 7217391 w 8718645"/>
                <a:gd name="connsiteY1" fmla="*/ 1053152 h 1628633"/>
                <a:gd name="connsiteX2" fmla="*/ 5675194 w 8718645"/>
                <a:gd name="connsiteY2" fmla="*/ 56866 h 1628633"/>
                <a:gd name="connsiteX3" fmla="*/ 843887 w 8718645"/>
                <a:gd name="connsiteY3" fmla="*/ 1394346 h 1628633"/>
                <a:gd name="connsiteX4" fmla="*/ 611875 w 8718645"/>
                <a:gd name="connsiteY4" fmla="*/ 1462585 h 16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8645" h="1628633">
                  <a:moveTo>
                    <a:pt x="8718645" y="370764"/>
                  </a:moveTo>
                  <a:cubicBezTo>
                    <a:pt x="8221639" y="738116"/>
                    <a:pt x="7724633" y="1105468"/>
                    <a:pt x="7217391" y="1053152"/>
                  </a:cubicBezTo>
                  <a:cubicBezTo>
                    <a:pt x="6710149" y="1000836"/>
                    <a:pt x="6737445" y="0"/>
                    <a:pt x="5675194" y="56866"/>
                  </a:cubicBezTo>
                  <a:cubicBezTo>
                    <a:pt x="4612943" y="113732"/>
                    <a:pt x="1687774" y="1160060"/>
                    <a:pt x="843887" y="1394346"/>
                  </a:cubicBezTo>
                  <a:cubicBezTo>
                    <a:pt x="0" y="1628633"/>
                    <a:pt x="611875" y="1480782"/>
                    <a:pt x="611875" y="1462585"/>
                  </a:cubicBezTo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-381000" y="3962400"/>
              <a:ext cx="8719401" cy="1628775"/>
            </a:xfrm>
            <a:custGeom>
              <a:avLst/>
              <a:gdLst>
                <a:gd name="connsiteX0" fmla="*/ 8718645 w 8718645"/>
                <a:gd name="connsiteY0" fmla="*/ 370764 h 1628633"/>
                <a:gd name="connsiteX1" fmla="*/ 7217391 w 8718645"/>
                <a:gd name="connsiteY1" fmla="*/ 1053152 h 1628633"/>
                <a:gd name="connsiteX2" fmla="*/ 5675194 w 8718645"/>
                <a:gd name="connsiteY2" fmla="*/ 56866 h 1628633"/>
                <a:gd name="connsiteX3" fmla="*/ 843887 w 8718645"/>
                <a:gd name="connsiteY3" fmla="*/ 1394346 h 1628633"/>
                <a:gd name="connsiteX4" fmla="*/ 611875 w 8718645"/>
                <a:gd name="connsiteY4" fmla="*/ 1462585 h 16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8645" h="1628633">
                  <a:moveTo>
                    <a:pt x="8718645" y="370764"/>
                  </a:moveTo>
                  <a:cubicBezTo>
                    <a:pt x="8221639" y="738116"/>
                    <a:pt x="7724633" y="1105468"/>
                    <a:pt x="7217391" y="1053152"/>
                  </a:cubicBezTo>
                  <a:cubicBezTo>
                    <a:pt x="6710149" y="1000836"/>
                    <a:pt x="6737445" y="0"/>
                    <a:pt x="5675194" y="56866"/>
                  </a:cubicBezTo>
                  <a:cubicBezTo>
                    <a:pt x="4612943" y="113732"/>
                    <a:pt x="1687774" y="1160060"/>
                    <a:pt x="843887" y="1394346"/>
                  </a:cubicBezTo>
                  <a:cubicBezTo>
                    <a:pt x="0" y="1628633"/>
                    <a:pt x="611875" y="1480782"/>
                    <a:pt x="611875" y="1462585"/>
                  </a:cubicBezTo>
                </a:path>
              </a:pathLst>
            </a:cu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pic>
          <p:nvPicPr>
            <p:cNvPr id="33802" name="Grafik 5" descr="imagesQ3RC6N1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4419600"/>
              <a:ext cx="2400697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3" name="Gruppieren 22"/>
            <p:cNvGrpSpPr>
              <a:grpSpLocks/>
            </p:cNvGrpSpPr>
            <p:nvPr/>
          </p:nvGrpSpPr>
          <p:grpSpPr bwMode="auto">
            <a:xfrm>
              <a:off x="1752600" y="3810000"/>
              <a:ext cx="685800" cy="762000"/>
              <a:chOff x="1524000" y="3810000"/>
              <a:chExt cx="685800" cy="762000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1904788" y="4038600"/>
                <a:ext cx="304774" cy="533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  <p:cxnSp>
            <p:nvCxnSpPr>
              <p:cNvPr id="21" name="Gerade Verbindung 20"/>
              <p:cNvCxnSpPr>
                <a:stCxn id="19" idx="0"/>
              </p:cNvCxnSpPr>
              <p:nvPr/>
            </p:nvCxnSpPr>
            <p:spPr>
              <a:xfrm flipH="1" flipV="1">
                <a:off x="1523820" y="3810000"/>
                <a:ext cx="533355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 flipH="1" flipV="1">
                <a:off x="1523820" y="4343400"/>
                <a:ext cx="533355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Which role plays solid waste?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2F6339-221D-4913-BFBD-6618B0A16BB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8600" y="1066800"/>
            <a:ext cx="83058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spcAft>
                <a:spcPts val="1800"/>
              </a:spcAft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Well sorted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organic waste 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is required for co-composting: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Bio-waste to be mixed 2:1 - 3:1 with UDDT matter in the CA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Collected from LIA or markets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Transported by SaniGo or existing solid waste collectors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endParaRPr lang="en-GB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endParaRPr lang="en-GB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Grafik 7" descr="Unbenan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3619" r="5676" b="5882"/>
          <a:stretch>
            <a:fillRect/>
          </a:stretch>
        </p:blipFill>
        <p:spPr bwMode="auto">
          <a:xfrm>
            <a:off x="3048000" y="3276600"/>
            <a:ext cx="2286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Which role play soil conditions?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6299EA-E064-44FB-89CB-843D10F67B3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8600" y="1066800"/>
            <a:ext cx="8305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spcAft>
                <a:spcPts val="1800"/>
              </a:spcAft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Soil conditions play a role during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construction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 and related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costing 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Excavation; i.e. Settler (ST) and Anaerobic Baffled Reactor (ABR)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Soft soil ↔ hard rock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Assessment required to establish costs in BoQ / tender evaluation</a:t>
            </a:r>
            <a:endParaRPr lang="en-GB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142875" y="3429000"/>
            <a:ext cx="8543925" cy="2049463"/>
            <a:chOff x="142875" y="3429000"/>
            <a:chExt cx="8543925" cy="2049463"/>
          </a:xfrm>
        </p:grpSpPr>
        <p:grpSp>
          <p:nvGrpSpPr>
            <p:cNvPr id="35847" name="Gruppieren 13"/>
            <p:cNvGrpSpPr>
              <a:grpSpLocks/>
            </p:cNvGrpSpPr>
            <p:nvPr/>
          </p:nvGrpSpPr>
          <p:grpSpPr bwMode="auto">
            <a:xfrm>
              <a:off x="762000" y="3429000"/>
              <a:ext cx="7208838" cy="2049463"/>
              <a:chOff x="762000" y="3429000"/>
              <a:chExt cx="7208632" cy="2049464"/>
            </a:xfrm>
          </p:grpSpPr>
          <p:pic>
            <p:nvPicPr>
              <p:cNvPr id="35856" name="Grafik 0" descr="S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3721100"/>
                <a:ext cx="3198812" cy="1634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7" name="Grafik 1" descr="AB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700" y="3429000"/>
                <a:ext cx="4020932" cy="2049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Gekrümmte Verbindung 11"/>
              <p:cNvCxnSpPr/>
              <p:nvPr/>
            </p:nvCxnSpPr>
            <p:spPr>
              <a:xfrm rot="5400000">
                <a:off x="3851183" y="4191001"/>
                <a:ext cx="228600" cy="7619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krümmte Verbindung 12"/>
              <p:cNvCxnSpPr/>
              <p:nvPr/>
            </p:nvCxnSpPr>
            <p:spPr>
              <a:xfrm rot="5400000">
                <a:off x="3828959" y="4194176"/>
                <a:ext cx="228600" cy="7619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48" name="Gruppieren 20"/>
            <p:cNvGrpSpPr>
              <a:grpSpLocks/>
            </p:cNvGrpSpPr>
            <p:nvPr/>
          </p:nvGrpSpPr>
          <p:grpSpPr bwMode="auto">
            <a:xfrm>
              <a:off x="152400" y="3962400"/>
              <a:ext cx="8534400" cy="304800"/>
              <a:chOff x="152400" y="3962400"/>
              <a:chExt cx="8534400" cy="304800"/>
            </a:xfrm>
          </p:grpSpPr>
          <p:cxnSp>
            <p:nvCxnSpPr>
              <p:cNvPr id="16" name="Gekrümmte Verbindung 15"/>
              <p:cNvCxnSpPr/>
              <p:nvPr/>
            </p:nvCxnSpPr>
            <p:spPr>
              <a:xfrm>
                <a:off x="152400" y="3962400"/>
                <a:ext cx="838200" cy="7620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krümmte Verbindung 17"/>
              <p:cNvCxnSpPr/>
              <p:nvPr/>
            </p:nvCxnSpPr>
            <p:spPr>
              <a:xfrm>
                <a:off x="3733800" y="4038600"/>
                <a:ext cx="457200" cy="7620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krümmte Verbindung 19"/>
              <p:cNvCxnSpPr/>
              <p:nvPr/>
            </p:nvCxnSpPr>
            <p:spPr>
              <a:xfrm>
                <a:off x="7696200" y="4191000"/>
                <a:ext cx="990600" cy="7620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49" name="Gruppieren 24"/>
            <p:cNvGrpSpPr>
              <a:grpSpLocks/>
            </p:cNvGrpSpPr>
            <p:nvPr/>
          </p:nvGrpSpPr>
          <p:grpSpPr bwMode="auto">
            <a:xfrm>
              <a:off x="142875" y="4267200"/>
              <a:ext cx="8391525" cy="1066800"/>
              <a:chOff x="142875" y="4267200"/>
              <a:chExt cx="8391525" cy="1066800"/>
            </a:xfrm>
          </p:grpSpPr>
          <p:sp>
            <p:nvSpPr>
              <p:cNvPr id="22" name="Wolkenförmige Legende 21"/>
              <p:cNvSpPr/>
              <p:nvPr/>
            </p:nvSpPr>
            <p:spPr>
              <a:xfrm>
                <a:off x="142875" y="4267200"/>
                <a:ext cx="762000" cy="838200"/>
              </a:xfrm>
              <a:prstGeom prst="cloudCallou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  <p:sp>
            <p:nvSpPr>
              <p:cNvPr id="23" name="Wolkenförmige Legende 22"/>
              <p:cNvSpPr/>
              <p:nvPr/>
            </p:nvSpPr>
            <p:spPr>
              <a:xfrm>
                <a:off x="3886200" y="4495800"/>
                <a:ext cx="762000" cy="838200"/>
              </a:xfrm>
              <a:prstGeom prst="cloudCallou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  <p:sp>
            <p:nvSpPr>
              <p:cNvPr id="24" name="Wolkenförmige Legende 23"/>
              <p:cNvSpPr/>
              <p:nvPr/>
            </p:nvSpPr>
            <p:spPr>
              <a:xfrm>
                <a:off x="7772400" y="4419600"/>
                <a:ext cx="762000" cy="838200"/>
              </a:xfrm>
              <a:prstGeom prst="cloudCallou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Who will build the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7B890D-62C0-4A1C-8F96-09FD260030E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8600" y="1066800"/>
            <a:ext cx="83058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spcAft>
                <a:spcPts val="1800"/>
              </a:spcAft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Your WSP needs to </a:t>
            </a:r>
            <a:r>
              <a:rPr lang="en-GB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outsource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 construction to a contractor</a:t>
            </a:r>
            <a:endParaRPr lang="en-GB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Construction quality is crucial to guarantee proper operations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Reliable 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and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capable contractor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 required</a:t>
            </a:r>
            <a:endParaRPr lang="en-GB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914400" lvl="1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Trained artisans, technically qualified staff</a:t>
            </a:r>
          </a:p>
          <a:p>
            <a:pPr marL="914400" lvl="1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Required equipment </a:t>
            </a:r>
            <a:r>
              <a:rPr lang="en-GB" i="1" dirty="0">
                <a:solidFill>
                  <a:schemeClr val="tx2"/>
                </a:solidFill>
                <a:latin typeface="Arial" charset="0"/>
                <a:cs typeface="Arial" charset="0"/>
              </a:rPr>
              <a:t>(e.g. concrete mixer, form works, dumpy level)</a:t>
            </a:r>
          </a:p>
          <a:p>
            <a:pPr marL="914400" lvl="1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Proven experience in comparable projects</a:t>
            </a:r>
          </a:p>
          <a:p>
            <a:pPr marL="914400" lvl="1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References and reputation</a:t>
            </a:r>
          </a:p>
          <a:p>
            <a:pPr marL="457200" indent="-457200" eaLnBrk="1" hangingPunct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Rigorous/permanent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supervision by WSP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is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charset="0"/>
                <a:cs typeface="Arial" charset="0"/>
              </a:rPr>
              <a:t>required</a:t>
            </a:r>
          </a:p>
        </p:txBody>
      </p:sp>
      <p:pic>
        <p:nvPicPr>
          <p:cNvPr id="19" name="Grafik 9" descr="imagesJ33F5OK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1795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i="1" smtClean="0">
                <a:solidFill>
                  <a:srgbClr val="C00000"/>
                </a:solidFill>
                <a:cs typeface="Calibri" panose="020F0502020204030204" pitchFamily="34" charset="0"/>
              </a:rPr>
              <a:t>Is the DTF affordable?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78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7D54E0-23AF-4096-B252-319C824FBE2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8600" y="914400"/>
            <a:ext cx="83058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200"/>
              </a:spcAft>
            </a:pPr>
            <a:r>
              <a:rPr lang="en-GB" altLang="en-US" sz="2400" b="1">
                <a:solidFill>
                  <a:schemeClr val="tx2"/>
                </a:solidFill>
              </a:rPr>
              <a:t>Affordable: Revenues </a:t>
            </a:r>
            <a:r>
              <a:rPr lang="en-GB" altLang="en-US" sz="2400" b="1">
                <a:solidFill>
                  <a:srgbClr val="C00000"/>
                </a:solidFill>
              </a:rPr>
              <a:t>&gt;</a:t>
            </a:r>
            <a:r>
              <a:rPr lang="en-GB" altLang="en-US" sz="2400" b="1">
                <a:solidFill>
                  <a:schemeClr val="tx2"/>
                </a:solidFill>
              </a:rPr>
              <a:t> Expenses:</a:t>
            </a:r>
          </a:p>
          <a:p>
            <a:pPr eaLnBrk="1">
              <a:spcAft>
                <a:spcPts val="1800"/>
              </a:spcAft>
            </a:pPr>
            <a:r>
              <a:rPr lang="en-GB" altLang="en-US" sz="2000" b="1">
                <a:solidFill>
                  <a:srgbClr val="C00000"/>
                </a:solidFill>
              </a:rPr>
              <a:t>Expenses:</a:t>
            </a:r>
          </a:p>
          <a:p>
            <a:pPr ea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O&amp;M cost: operator, preventative / corrective maintenance, repairs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Incentive for Sanitation Teams to dispose of UDDT matter</a:t>
            </a:r>
          </a:p>
          <a:p>
            <a:pPr eaLnBrk="1">
              <a:spcAft>
                <a:spcPts val="1800"/>
              </a:spcAft>
            </a:pPr>
            <a:r>
              <a:rPr lang="en-GB" altLang="en-US" sz="2000" b="1">
                <a:solidFill>
                  <a:srgbClr val="C00000"/>
                </a:solidFill>
              </a:rPr>
              <a:t>Revenues: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Cost saving for unloading WSP exhausters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Fee charged from private exhauster services (► law enforcement)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Tariff increase approved by WASREB for improved service delivery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Sales of compost and soil conditioner</a:t>
            </a:r>
          </a:p>
        </p:txBody>
      </p:sp>
      <p:pic>
        <p:nvPicPr>
          <p:cNvPr id="7" name="Grafik 6" descr="imagesLZOV2N8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8768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Is there any support in selecting a site?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89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F1B34F-88F8-4DA3-9C50-F0386E8AE3F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81000" y="1095375"/>
            <a:ext cx="8153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2"/>
                </a:solidFill>
              </a:rPr>
              <a:t>Decision matrix</a:t>
            </a:r>
            <a:r>
              <a:rPr lang="en-GB" altLang="en-US" sz="2000">
                <a:solidFill>
                  <a:srgbClr val="C00000"/>
                </a:solidFill>
              </a:rPr>
              <a:t>...</a:t>
            </a:r>
          </a:p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Is a site generally feasible</a:t>
            </a:r>
          </a:p>
          <a:p>
            <a:pPr lvl="1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Which treatment trains are required</a:t>
            </a: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Tool for </a:t>
            </a:r>
            <a:r>
              <a:rPr lang="en-GB" altLang="en-US" sz="2000" b="1">
                <a:solidFill>
                  <a:schemeClr val="tx2"/>
                </a:solidFill>
              </a:rPr>
              <a:t>baseline data collection </a:t>
            </a:r>
            <a:r>
              <a:rPr lang="en-GB" altLang="en-US" sz="2000">
                <a:solidFill>
                  <a:srgbClr val="C00000"/>
                </a:solidFill>
              </a:rPr>
              <a:t>and field survey</a:t>
            </a: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2"/>
                </a:solidFill>
              </a:rPr>
              <a:t>Stakeholder analysis </a:t>
            </a:r>
            <a:r>
              <a:rPr lang="en-GB" altLang="en-US" sz="2000">
                <a:solidFill>
                  <a:srgbClr val="C00000"/>
                </a:solidFill>
              </a:rPr>
              <a:t>to explain roles and responsibilities of relevant actors</a:t>
            </a: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2"/>
                </a:solidFill>
              </a:rPr>
              <a:t>Workflow chart </a:t>
            </a:r>
            <a:r>
              <a:rPr lang="en-GB" altLang="en-US" sz="2000">
                <a:solidFill>
                  <a:srgbClr val="C00000"/>
                </a:solidFill>
              </a:rPr>
              <a:t>to showcase which steps need to be taken and which stakeholder are to be involved at what point</a:t>
            </a:r>
          </a:p>
        </p:txBody>
      </p:sp>
      <p:pic>
        <p:nvPicPr>
          <p:cNvPr id="9" name="Grafik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6049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Decision matrix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99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5B7FB1-1A72-42CF-90C2-54AAAC20D3A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81000" y="1331913"/>
            <a:ext cx="8153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11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</a:rPr>
              <a:t>Two questionnaires support to find out: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►"/>
            </a:pPr>
            <a:r>
              <a:rPr lang="en-GB" altLang="en-US" sz="2000">
                <a:solidFill>
                  <a:srgbClr val="C00000"/>
                </a:solidFill>
              </a:rPr>
              <a:t>Matrix 1: Is a site </a:t>
            </a:r>
            <a:r>
              <a:rPr lang="en-GB" altLang="en-US" sz="2000" b="1">
                <a:solidFill>
                  <a:schemeClr val="tx2"/>
                </a:solidFill>
              </a:rPr>
              <a:t>generally suitable?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►"/>
            </a:pPr>
            <a:r>
              <a:rPr lang="en-GB" altLang="en-US" sz="2000">
                <a:solidFill>
                  <a:srgbClr val="C00000"/>
                </a:solidFill>
              </a:rPr>
              <a:t>Matrix 2: Which </a:t>
            </a:r>
            <a:r>
              <a:rPr lang="en-GB" altLang="en-US" sz="2000" b="1">
                <a:solidFill>
                  <a:schemeClr val="tx2"/>
                </a:solidFill>
              </a:rPr>
              <a:t>treatment trains </a:t>
            </a:r>
            <a:r>
              <a:rPr lang="en-GB" altLang="en-US" sz="2000">
                <a:solidFill>
                  <a:srgbClr val="C00000"/>
                </a:solidFill>
              </a:rPr>
              <a:t>are required:</a:t>
            </a:r>
            <a:endParaRPr lang="de-DE" altLang="en-US" sz="2000">
              <a:solidFill>
                <a:srgbClr val="C00000"/>
              </a:solidFill>
            </a:endParaRPr>
          </a:p>
          <a:p>
            <a:pPr lvl="2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Treatment of </a:t>
            </a:r>
            <a:r>
              <a:rPr lang="en-GB" altLang="en-US" sz="2000" b="1">
                <a:solidFill>
                  <a:schemeClr val="tx2"/>
                </a:solidFill>
              </a:rPr>
              <a:t>UDDT dried matter </a:t>
            </a:r>
            <a:r>
              <a:rPr lang="en-GB" altLang="en-US" sz="2000">
                <a:solidFill>
                  <a:srgbClr val="C00000"/>
                </a:solidFill>
              </a:rPr>
              <a:t>(approx. 250 UDDTs)</a:t>
            </a:r>
            <a:endParaRPr lang="de-DE" altLang="en-US" sz="2000">
              <a:solidFill>
                <a:srgbClr val="C00000"/>
              </a:solidFill>
            </a:endParaRPr>
          </a:p>
          <a:p>
            <a:pPr lvl="2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Treatment of </a:t>
            </a:r>
            <a:r>
              <a:rPr lang="en-GB" altLang="en-US" sz="2000" b="1">
                <a:solidFill>
                  <a:schemeClr val="tx2"/>
                </a:solidFill>
              </a:rPr>
              <a:t>FS</a:t>
            </a:r>
            <a:r>
              <a:rPr lang="en-GB" altLang="en-US" sz="2000">
                <a:solidFill>
                  <a:srgbClr val="C00000"/>
                </a:solidFill>
              </a:rPr>
              <a:t> (approx. 22m</a:t>
            </a:r>
            <a:r>
              <a:rPr lang="en-GB" altLang="en-US" sz="2000" baseline="30000">
                <a:solidFill>
                  <a:srgbClr val="C00000"/>
                </a:solidFill>
              </a:rPr>
              <a:t>3</a:t>
            </a:r>
            <a:r>
              <a:rPr lang="en-GB" altLang="en-US" sz="2000">
                <a:solidFill>
                  <a:srgbClr val="C00000"/>
                </a:solidFill>
              </a:rPr>
              <a:t>/d)</a:t>
            </a:r>
          </a:p>
        </p:txBody>
      </p:sp>
      <p:pic>
        <p:nvPicPr>
          <p:cNvPr id="6" name="Grafik 5" descr="imagesBRZQH0O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b="14410"/>
          <a:stretch>
            <a:fillRect/>
          </a:stretch>
        </p:blipFill>
        <p:spPr bwMode="auto">
          <a:xfrm>
            <a:off x="5305425" y="4314825"/>
            <a:ext cx="3000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matrix 1 filled out?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09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33B8C9-B265-4FB3-90EE-86321729353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81000" y="1176338"/>
            <a:ext cx="8153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 </a:t>
            </a:r>
            <a:r>
              <a:rPr lang="en-GB" altLang="en-US" sz="2000" b="1">
                <a:solidFill>
                  <a:schemeClr val="tx2"/>
                </a:solidFill>
              </a:rPr>
              <a:t>No</a:t>
            </a:r>
            <a:r>
              <a:rPr lang="en-GB" altLang="en-US" sz="2000">
                <a:solidFill>
                  <a:srgbClr val="C00000"/>
                </a:solidFill>
              </a:rPr>
              <a:t>: Reference number of guiding question</a:t>
            </a:r>
            <a:endParaRPr lang="de-DE" altLang="en-US" sz="200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Column </a:t>
            </a:r>
            <a:r>
              <a:rPr lang="en-GB" altLang="en-US" sz="2000" b="1">
                <a:solidFill>
                  <a:schemeClr val="tx2"/>
                </a:solidFill>
              </a:rPr>
              <a:t>Guiding Question</a:t>
            </a:r>
            <a:r>
              <a:rPr lang="en-GB" altLang="en-US" sz="2000">
                <a:solidFill>
                  <a:srgbClr val="C00000"/>
                </a:solidFill>
              </a:rPr>
              <a:t>: Questions referring to considerations</a:t>
            </a:r>
            <a:endParaRPr lang="de-DE" altLang="en-US" sz="200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Column </a:t>
            </a:r>
            <a:r>
              <a:rPr lang="en-GB" altLang="en-US" sz="2000" b="1">
                <a:solidFill>
                  <a:schemeClr val="tx2"/>
                </a:solidFill>
              </a:rPr>
              <a:t>Yes / No / I don’t know / N/A</a:t>
            </a:r>
            <a:r>
              <a:rPr lang="en-GB" altLang="en-US" sz="2000">
                <a:solidFill>
                  <a:srgbClr val="C00000"/>
                </a:solidFill>
              </a:rPr>
              <a:t>: Fill in answer on guiding question</a:t>
            </a:r>
            <a:endParaRPr lang="de-DE" altLang="en-US" sz="200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Column </a:t>
            </a:r>
            <a:r>
              <a:rPr lang="en-GB" altLang="en-US" sz="2000" b="1">
                <a:solidFill>
                  <a:schemeClr val="tx2"/>
                </a:solidFill>
              </a:rPr>
              <a:t>Comments</a:t>
            </a:r>
            <a:r>
              <a:rPr lang="en-GB" altLang="en-US" sz="2000">
                <a:solidFill>
                  <a:srgbClr val="C00000"/>
                </a:solidFill>
              </a:rPr>
              <a:t>: Add any clarification you think is required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altLang="en-US" sz="2000">
              <a:solidFill>
                <a:srgbClr val="C00000"/>
              </a:solidFill>
            </a:endParaRPr>
          </a:p>
        </p:txBody>
      </p:sp>
      <p:pic>
        <p:nvPicPr>
          <p:cNvPr id="4096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277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04800" y="508635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C00000"/>
                </a:solidFill>
              </a:rPr>
              <a:t>Columns 4-6 are filled by WSTF staff – </a:t>
            </a:r>
            <a:r>
              <a:rPr lang="en-US" altLang="en-US" sz="2000" b="1">
                <a:solidFill>
                  <a:schemeClr val="tx2"/>
                </a:solidFill>
              </a:rPr>
              <a:t>not</a:t>
            </a:r>
            <a:r>
              <a:rPr lang="en-US" altLang="en-US" sz="2000">
                <a:solidFill>
                  <a:srgbClr val="C00000"/>
                </a:solidFill>
              </a:rPr>
              <a:t> by WSP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overall context of this workshop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026150"/>
            <a:ext cx="2133600" cy="365125"/>
          </a:xfrm>
        </p:spPr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261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BD8114-AB7B-425F-9B76-D737D555930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Textfeld 14"/>
          <p:cNvSpPr txBox="1">
            <a:spLocks noChangeArrowheads="1"/>
          </p:cNvSpPr>
          <p:nvPr/>
        </p:nvSpPr>
        <p:spPr bwMode="auto">
          <a:xfrm>
            <a:off x="1600200" y="609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400" b="1">
                <a:solidFill>
                  <a:srgbClr val="C00000"/>
                </a:solidFill>
              </a:rPr>
              <a:t>The SafiSan Toolkit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379538"/>
            <a:ext cx="42386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Grafik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9538"/>
            <a:ext cx="42672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0" y="37338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Manual already provided</a:t>
            </a:r>
          </a:p>
          <a:p>
            <a:pPr algn="ctr" eaLnBrk="1" hangingPunct="1"/>
            <a:r>
              <a:rPr lang="en-GB" altLang="en-US" sz="1600" b="1" i="1">
                <a:solidFill>
                  <a:srgbClr val="C00000"/>
                </a:solidFill>
              </a:rPr>
              <a:t>(+ various tools like DTF intro, site selection, decision matrix, templates for surveys, etc.)</a:t>
            </a:r>
            <a:endParaRPr lang="en-GB" altLang="en-US" sz="1400" b="1" i="1">
              <a:solidFill>
                <a:srgbClr val="C0000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1443038" y="2535238"/>
            <a:ext cx="0" cy="1084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953000" y="3733800"/>
            <a:ext cx="327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Manual will be provided within the course of this training workshop</a:t>
            </a:r>
          </a:p>
          <a:p>
            <a:pPr algn="ctr" eaLnBrk="1" hangingPunct="1"/>
            <a:r>
              <a:rPr lang="en-GB" altLang="en-US" sz="1600" b="1" i="1">
                <a:solidFill>
                  <a:srgbClr val="C00000"/>
                </a:solidFill>
              </a:rPr>
              <a:t>(+ various tools like AutoCAD drawings, BoQ in Excel, templates for contracting, supervision &amp; monitoring</a:t>
            </a:r>
            <a:endParaRPr lang="en-GB" altLang="en-US" sz="1400" b="1" i="1">
              <a:solidFill>
                <a:srgbClr val="C00000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6594475" y="2535238"/>
            <a:ext cx="0" cy="1084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matrix 2 filled out?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19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7B2B66-51F7-4612-A9FC-92601F6BA0D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81000" y="762000"/>
            <a:ext cx="8153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 </a:t>
            </a:r>
            <a:r>
              <a:rPr lang="en-GB" altLang="en-US" sz="2000" b="1">
                <a:solidFill>
                  <a:schemeClr val="tx2"/>
                </a:solidFill>
              </a:rPr>
              <a:t>No</a:t>
            </a:r>
            <a:r>
              <a:rPr lang="en-GB" altLang="en-US" sz="2000">
                <a:solidFill>
                  <a:srgbClr val="C00000"/>
                </a:solidFill>
              </a:rPr>
              <a:t>: Reference number of guiding question</a:t>
            </a:r>
            <a:endParaRPr lang="de-DE" altLang="en-US" sz="200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Column </a:t>
            </a:r>
            <a:r>
              <a:rPr lang="en-GB" altLang="en-US" sz="2000" b="1">
                <a:solidFill>
                  <a:schemeClr val="tx2"/>
                </a:solidFill>
              </a:rPr>
              <a:t>Guiding Question</a:t>
            </a:r>
            <a:r>
              <a:rPr lang="en-GB" altLang="en-US" sz="2000">
                <a:solidFill>
                  <a:srgbClr val="C00000"/>
                </a:solidFill>
              </a:rPr>
              <a:t>: Questions referring to considerations</a:t>
            </a:r>
            <a:endParaRPr lang="de-DE" altLang="en-US" sz="200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Column </a:t>
            </a:r>
            <a:r>
              <a:rPr lang="en-GB" altLang="en-US" sz="2000" b="1">
                <a:solidFill>
                  <a:schemeClr val="tx2"/>
                </a:solidFill>
              </a:rPr>
              <a:t>Yes / No / I don’t know</a:t>
            </a:r>
            <a:r>
              <a:rPr lang="en-GB" altLang="en-US" sz="2000">
                <a:solidFill>
                  <a:srgbClr val="C00000"/>
                </a:solidFill>
              </a:rPr>
              <a:t>: Fill in answer on guiding question</a:t>
            </a:r>
            <a:endParaRPr lang="de-DE" altLang="en-US" sz="200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Column </a:t>
            </a:r>
            <a:r>
              <a:rPr lang="en-GB" altLang="en-US" sz="2000" b="1">
                <a:solidFill>
                  <a:schemeClr val="tx2"/>
                </a:solidFill>
              </a:rPr>
              <a:t>Comments</a:t>
            </a:r>
            <a:r>
              <a:rPr lang="en-GB" altLang="en-US" sz="2000">
                <a:solidFill>
                  <a:srgbClr val="C00000"/>
                </a:solidFill>
              </a:rPr>
              <a:t>: Add any clarification you think is required</a:t>
            </a:r>
          </a:p>
        </p:txBody>
      </p:sp>
      <p:pic>
        <p:nvPicPr>
          <p:cNvPr id="41990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4867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04800" y="4552950"/>
            <a:ext cx="8153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C00000"/>
                </a:solidFill>
              </a:rPr>
              <a:t>Grey colored cells are </a:t>
            </a:r>
            <a:r>
              <a:rPr lang="en-US" altLang="en-US" sz="2000" b="1">
                <a:solidFill>
                  <a:schemeClr val="tx2"/>
                </a:solidFill>
              </a:rPr>
              <a:t>not</a:t>
            </a:r>
            <a:r>
              <a:rPr lang="en-US" altLang="en-US" sz="2000">
                <a:solidFill>
                  <a:srgbClr val="C00000"/>
                </a:solidFill>
              </a:rPr>
              <a:t> to be answered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C00000"/>
                </a:solidFill>
              </a:rPr>
              <a:t>Columns 5-7 are filled by WSTF staff – </a:t>
            </a:r>
            <a:r>
              <a:rPr lang="en-US" altLang="en-US" sz="2000" b="1">
                <a:solidFill>
                  <a:schemeClr val="tx2"/>
                </a:solidFill>
              </a:rPr>
              <a:t>not</a:t>
            </a:r>
            <a:r>
              <a:rPr lang="en-US" altLang="en-US" sz="2000">
                <a:solidFill>
                  <a:srgbClr val="C00000"/>
                </a:solidFill>
              </a:rPr>
              <a:t> by WSP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Baseline data collection - Boundaries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301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0D23BE-6126-418E-B1F3-5AEB8D90D9F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609600"/>
            <a:ext cx="8305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Mark corners (e.g. with metal rods)</a:t>
            </a:r>
            <a:endParaRPr lang="de-DE" altLang="en-US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Take preferably GPS coordinates of cornerstones</a:t>
            </a:r>
            <a:endParaRPr lang="de-DE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Note distances on the layout drawing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  <a:cs typeface="Times New Roman" panose="02020603050405020304" pitchFamily="18" charset="0"/>
              </a:rPr>
              <a:t>Ensure sufficient distance (riparian) to water bodies as per NEMA</a:t>
            </a: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43014" name="Grafik 4" descr="Step 1_Boundar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47888"/>
            <a:ext cx="33893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4724400" y="2819400"/>
            <a:ext cx="609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257800" y="3733800"/>
            <a:ext cx="1066800" cy="18288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162800" y="25908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12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Baseline data collection - Raster levelling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403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0062B-6F4D-45EA-B66A-027FDB1172A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823913"/>
            <a:ext cx="8153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Define a fix and suitable benchmark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Mark location of BM on layout drawing and permanently at site</a:t>
            </a:r>
            <a:endParaRPr lang="de-DE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Take levels according to a fix raster (20-30 points)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levels at provided template</a:t>
            </a:r>
          </a:p>
        </p:txBody>
      </p:sp>
      <p:pic>
        <p:nvPicPr>
          <p:cNvPr id="44038" name="Grafik 1" descr="Step 2_Raster level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176463"/>
            <a:ext cx="336391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5410200" y="5029200"/>
            <a:ext cx="18288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334000" y="3886200"/>
            <a:ext cx="1371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685800" y="3001963"/>
          <a:ext cx="3505200" cy="19510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Reference Point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Level (m)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B.M.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0.000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A3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...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...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Baseline data collection - Arrangement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50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479F38-A273-42EE-B4E1-29C9E52A2BA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800100"/>
            <a:ext cx="8153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Draw modules on a new layout plan</a:t>
            </a:r>
            <a:endParaRPr lang="de-DE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Consider space for manoeuvring of exhauster trucks</a:t>
            </a:r>
            <a:endParaRPr lang="de-DE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Ensure proper arrangement of pipes, bypass pipes and inspection boxes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Consider slopes / topography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11" name="Grafik 22" descr="Step 3_Arrangement of module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195513"/>
            <a:ext cx="31464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412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Baseline data collection - Levelling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608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89F43B-DD1F-4A63-BED9-0EBD885285F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228600" y="838200"/>
            <a:ext cx="815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9" name="Grafik 11" descr="Step 4_Levelling at crucial si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8375"/>
            <a:ext cx="33067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701675"/>
            <a:ext cx="8153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Take levels at the following  locations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Level of the final effluent discharge point (flooding level)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Ground levels where RB, treatment modules and gate will be located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levels in table template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5800" y="3230563"/>
          <a:ext cx="3505200" cy="19510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Reference Point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Level (m)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B.M.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0.000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Outlet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VFCW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CA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ABR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...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Baseline data collection - Distances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710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E9982F-2C5C-4E22-B063-C7B53A6AABC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446088"/>
            <a:ext cx="8153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Take distances between the treatment modules that are arranged in series: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VFCW outlet to final discharge point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Outlet of ABR-BT  to VFCW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ST outlet to ABR inlet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Outlet of RB/BT to ST inlet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distances on layout plan and in table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</p:txBody>
      </p:sp>
      <p:pic>
        <p:nvPicPr>
          <p:cNvPr id="8" name="Grafik 14" descr="Step 5_Distan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147888"/>
            <a:ext cx="336232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228600" y="2819400"/>
          <a:ext cx="3505200" cy="1219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Reference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Distance </a:t>
                      </a: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(m)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160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2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uppieren 16"/>
          <p:cNvGrpSpPr>
            <a:grpSpLocks/>
          </p:cNvGrpSpPr>
          <p:nvPr/>
        </p:nvGrpSpPr>
        <p:grpSpPr bwMode="auto">
          <a:xfrm>
            <a:off x="2590800" y="4191000"/>
            <a:ext cx="2362200" cy="1676400"/>
            <a:chOff x="3048000" y="4114800"/>
            <a:chExt cx="1610005" cy="1295400"/>
          </a:xfrm>
        </p:grpSpPr>
        <p:pic>
          <p:nvPicPr>
            <p:cNvPr id="47132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114800"/>
              <a:ext cx="161000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731" y="4210050"/>
              <a:ext cx="1125869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Baseline data collection - Soil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81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366DB7-A302-4F21-A2D0-7A5D1904C71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28600" y="838200"/>
            <a:ext cx="815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>
              <a:solidFill>
                <a:schemeClr val="tx2"/>
              </a:solidFill>
            </a:endParaRPr>
          </a:p>
        </p:txBody>
      </p:sp>
      <p:pic>
        <p:nvPicPr>
          <p:cNvPr id="9" name="Grafik 11" descr="Step 4_Levelling at crucial si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8375"/>
            <a:ext cx="33067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1154113"/>
            <a:ext cx="8153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Establish soil conditions at all locations where excavation is required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Particularly for ST and ABR (underground)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2"/>
                </a:solidFill>
              </a:rPr>
              <a:t>Note levels in table template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5800" y="3230563"/>
          <a:ext cx="3505200" cy="19510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Reference Point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Soil conditions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1600" dirty="0" smtClean="0">
                          <a:latin typeface="Arial"/>
                          <a:ea typeface="Times New Roman"/>
                          <a:cs typeface="Times New Roman"/>
                        </a:rPr>
                        <a:t>RB/BT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ST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ABR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VFCW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SDRB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CA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House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28194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Workflow &amp; stakeholders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87DADC-FF2D-494F-BB26-5C610270254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228600" y="838200"/>
            <a:ext cx="815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>
              <a:solidFill>
                <a:schemeClr val="tx2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858000" y="0"/>
            <a:ext cx="34290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-533400" y="5410200"/>
            <a:ext cx="10972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0673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are the results of your site selection?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01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2E89C6-4BF5-4408-8031-BBE16EC1E20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04800" y="1295400"/>
            <a:ext cx="8153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6100" indent="-88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Next session: Presentation and discussion of DTF concepts and sites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 Short summary/presentation of both </a:t>
            </a:r>
            <a:r>
              <a:rPr lang="en-GB" altLang="en-US" sz="2000" b="1">
                <a:solidFill>
                  <a:srgbClr val="C00000"/>
                </a:solidFill>
              </a:rPr>
              <a:t>decision matrices</a:t>
            </a:r>
            <a:endParaRPr lang="de-DE" altLang="en-US" sz="2000" b="1">
              <a:solidFill>
                <a:srgbClr val="C00000"/>
              </a:solidFill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 </a:t>
            </a:r>
            <a:r>
              <a:rPr lang="en-GB" altLang="en-US" sz="2000" b="1">
                <a:solidFill>
                  <a:srgbClr val="C00000"/>
                </a:solidFill>
              </a:rPr>
              <a:t>Site layouts </a:t>
            </a:r>
            <a:r>
              <a:rPr lang="en-GB" altLang="en-US" sz="2000">
                <a:solidFill>
                  <a:schemeClr val="tx2"/>
                </a:solidFill>
              </a:rPr>
              <a:t>incl. entrance and discharge point,  arrangement of modules, distances and level differences between relevant spots</a:t>
            </a:r>
            <a:endParaRPr lang="de-DE" altLang="en-US" sz="2000">
              <a:solidFill>
                <a:schemeClr val="tx2"/>
              </a:solidFill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</a:rPr>
              <a:t> </a:t>
            </a:r>
            <a:r>
              <a:rPr lang="en-GB" altLang="en-US" sz="2000" b="1">
                <a:solidFill>
                  <a:srgbClr val="C00000"/>
                </a:solidFill>
              </a:rPr>
              <a:t>Expected problems</a:t>
            </a:r>
            <a:endParaRPr lang="de-DE" altLang="en-US" sz="2000" b="1">
              <a:solidFill>
                <a:srgbClr val="C00000"/>
              </a:solidFill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</a:rPr>
              <a:t> Waste collection and reuse </a:t>
            </a:r>
            <a:r>
              <a:rPr lang="en-GB" altLang="en-US" sz="2000" b="1">
                <a:solidFill>
                  <a:srgbClr val="C00000"/>
                </a:solidFill>
              </a:rPr>
              <a:t>concept</a:t>
            </a:r>
            <a:endParaRPr lang="de-DE" altLang="en-US" sz="2000" b="1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altLang="en-US" sz="2000">
              <a:solidFill>
                <a:schemeClr val="tx2"/>
              </a:solidFill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201988"/>
            <a:ext cx="2905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1600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tabLst>
                <a:tab pos="88900" algn="l"/>
                <a:tab pos="268288" algn="l"/>
              </a:tabLst>
              <a:defRPr/>
            </a:pPr>
            <a:r>
              <a:rPr lang="en-GB" altLang="en-US" sz="3200" b="1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 you have any questions, remarks or suggestions?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EF711B-6D79-4291-9F2F-FF871998729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05" name="Grafik 8" descr="imagesUABJNRZ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71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0AE74-9A15-4BD6-9D9C-78F94EFA20A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Textfeld 22"/>
          <p:cNvSpPr txBox="1">
            <a:spLocks noChangeArrowheads="1"/>
          </p:cNvSpPr>
          <p:nvPr/>
        </p:nvSpPr>
        <p:spPr bwMode="auto">
          <a:xfrm>
            <a:off x="304800" y="4572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chemeClr val="tx2"/>
                </a:solidFill>
              </a:rPr>
              <a:t>Questions you might to ask yourself: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304800" y="1295400"/>
            <a:ext cx="8077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What</a:t>
            </a:r>
            <a:r>
              <a:rPr lang="en-GB" altLang="en-US" sz="2000" b="1">
                <a:solidFill>
                  <a:srgbClr val="C00000"/>
                </a:solidFill>
              </a:rPr>
              <a:t> is the context of this session?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Why</a:t>
            </a:r>
            <a:r>
              <a:rPr lang="en-GB" altLang="en-US" sz="2000" b="1">
                <a:solidFill>
                  <a:srgbClr val="C00000"/>
                </a:solidFill>
              </a:rPr>
              <a:t> do we need a DTF?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What</a:t>
            </a:r>
            <a:r>
              <a:rPr lang="en-GB" altLang="en-US" sz="2000" b="1">
                <a:solidFill>
                  <a:srgbClr val="C00000"/>
                </a:solidFill>
              </a:rPr>
              <a:t> is treated ... and </a:t>
            </a:r>
            <a:r>
              <a:rPr lang="en-GB" altLang="en-US" sz="2000" b="1" u="sng">
                <a:solidFill>
                  <a:srgbClr val="C00000"/>
                </a:solidFill>
              </a:rPr>
              <a:t>why</a:t>
            </a:r>
            <a:r>
              <a:rPr lang="en-GB" altLang="en-US" sz="2000" b="1">
                <a:solidFill>
                  <a:srgbClr val="C00000"/>
                </a:solidFill>
              </a:rPr>
              <a:t> decentralised?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Where</a:t>
            </a:r>
            <a:r>
              <a:rPr lang="en-GB" altLang="en-US" sz="2000" b="1">
                <a:solidFill>
                  <a:srgbClr val="C00000"/>
                </a:solidFill>
              </a:rPr>
              <a:t> do we need a DTF?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How</a:t>
            </a:r>
            <a:r>
              <a:rPr lang="en-GB" altLang="en-US" sz="2000" b="1">
                <a:solidFill>
                  <a:srgbClr val="C00000"/>
                </a:solidFill>
              </a:rPr>
              <a:t> does a DTF work?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 u="sng">
                <a:solidFill>
                  <a:srgbClr val="C00000"/>
                </a:solidFill>
              </a:rPr>
              <a:t>What</a:t>
            </a:r>
            <a:r>
              <a:rPr lang="en-GB" altLang="en-US" sz="2000" b="1">
                <a:solidFill>
                  <a:srgbClr val="C00000"/>
                </a:solidFill>
              </a:rPr>
              <a:t> needs to be considered during site selection?</a:t>
            </a:r>
          </a:p>
          <a:p>
            <a:pPr algn="ctr" eaLnBrk="1" hangingPunct="1">
              <a:spcAft>
                <a:spcPts val="1800"/>
              </a:spcAft>
            </a:pPr>
            <a:r>
              <a:rPr lang="en-GB" altLang="en-US" sz="2000" b="1">
                <a:solidFill>
                  <a:srgbClr val="C00000"/>
                </a:solidFill>
              </a:rPr>
              <a:t>Is there any </a:t>
            </a:r>
            <a:r>
              <a:rPr lang="en-GB" altLang="en-US" sz="2000" b="1" u="sng">
                <a:solidFill>
                  <a:srgbClr val="C00000"/>
                </a:solidFill>
              </a:rPr>
              <a:t>support</a:t>
            </a:r>
            <a:r>
              <a:rPr lang="en-GB" altLang="en-US" sz="2000" b="1">
                <a:solidFill>
                  <a:srgbClr val="C00000"/>
                </a:solidFill>
              </a:rPr>
              <a:t> in selecting a site?</a:t>
            </a:r>
          </a:p>
          <a:p>
            <a:pPr algn="ctr" eaLnBrk="1" hangingPunct="1">
              <a:spcAft>
                <a:spcPts val="1800"/>
              </a:spcAft>
            </a:pPr>
            <a:endParaRPr lang="en-GB" altLang="en-US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3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3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3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3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context of this session?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026150"/>
            <a:ext cx="2133600" cy="365125"/>
          </a:xfrm>
        </p:spPr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261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96CFAA-B8D5-42E1-BA0C-B5C8AF75197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Textfeld 14"/>
          <p:cNvSpPr txBox="1">
            <a:spLocks noChangeArrowheads="1"/>
          </p:cNvSpPr>
          <p:nvPr/>
        </p:nvSpPr>
        <p:spPr bwMode="auto">
          <a:xfrm>
            <a:off x="1600200" y="609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400" b="1">
                <a:solidFill>
                  <a:srgbClr val="C00000"/>
                </a:solidFill>
              </a:rPr>
              <a:t>The SafiSan Toolkit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7772400" y="4427538"/>
            <a:ext cx="1036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Training to be provided</a:t>
            </a:r>
          </a:p>
        </p:txBody>
      </p:sp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66800"/>
            <a:ext cx="82010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 flipV="1">
            <a:off x="5486400" y="3205163"/>
            <a:ext cx="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7970838" y="3175000"/>
            <a:ext cx="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651000" y="51308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Training already provided</a:t>
            </a:r>
            <a:br>
              <a:rPr lang="en-GB" altLang="en-US" sz="1600"/>
            </a:br>
            <a:r>
              <a:rPr lang="en-GB" altLang="en-US" sz="1600" b="1" i="1">
                <a:solidFill>
                  <a:srgbClr val="C00000"/>
                </a:solidFill>
              </a:rPr>
              <a:t>(this session: Recap)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473450" y="4011613"/>
            <a:ext cx="0" cy="10826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2058988" y="4027488"/>
            <a:ext cx="0" cy="10842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4343400" y="4427538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/>
              <a:t>Training will be provided in this week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5715000" y="3886200"/>
            <a:ext cx="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context of this session?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026150"/>
            <a:ext cx="2133600" cy="365125"/>
          </a:xfrm>
        </p:spPr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261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F74F5A-149A-4B24-BD18-EDCF2DADEF9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197" name="Textfeld 14"/>
          <p:cNvSpPr txBox="1">
            <a:spLocks noChangeArrowheads="1"/>
          </p:cNvSpPr>
          <p:nvPr/>
        </p:nvSpPr>
        <p:spPr bwMode="auto">
          <a:xfrm>
            <a:off x="1600200" y="609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400" b="1">
                <a:solidFill>
                  <a:srgbClr val="C00000"/>
                </a:solidFill>
              </a:rPr>
              <a:t>The SafiSan Toolkit</a:t>
            </a:r>
          </a:p>
        </p:txBody>
      </p:sp>
      <p:pic>
        <p:nvPicPr>
          <p:cNvPr id="819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66800"/>
            <a:ext cx="82010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2089150" y="4881563"/>
            <a:ext cx="6384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C00000"/>
                </a:solidFill>
              </a:rPr>
              <a:t>All information can be found in your “</a:t>
            </a:r>
            <a:r>
              <a:rPr lang="en-GB" altLang="en-US" sz="1600" b="1">
                <a:solidFill>
                  <a:srgbClr val="C00000"/>
                </a:solidFill>
              </a:rPr>
              <a:t>Design Adaptation Manual</a:t>
            </a:r>
            <a:r>
              <a:rPr lang="en-GB" altLang="en-US" sz="1600">
                <a:solidFill>
                  <a:srgbClr val="C00000"/>
                </a:solidFill>
              </a:rPr>
              <a:t>”</a:t>
            </a:r>
          </a:p>
          <a:p>
            <a:pPr eaLnBrk="1" hangingPunct="1"/>
            <a:endParaRPr lang="en-GB" altLang="en-US" sz="1600">
              <a:solidFill>
                <a:srgbClr val="C00000"/>
              </a:solidFill>
            </a:endParaRPr>
          </a:p>
          <a:p>
            <a:pPr eaLnBrk="1" hangingPunct="1"/>
            <a:r>
              <a:rPr lang="en-GB" altLang="en-US" sz="1600">
                <a:solidFill>
                  <a:srgbClr val="C00000"/>
                </a:solidFill>
              </a:rPr>
              <a:t>Architectural and structural drawings as well as BoQ can be found on the WSTF website: </a:t>
            </a:r>
            <a:r>
              <a:rPr lang="en-GB" altLang="en-US" sz="1600" b="1">
                <a:solidFill>
                  <a:srgbClr val="C00000"/>
                </a:solidFill>
              </a:rPr>
              <a:t>SafiSan Toolkit – Module 6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2057400" y="4191000"/>
            <a:ext cx="0" cy="1676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0" y="3352800"/>
            <a:ext cx="83058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40" name="Gerade Verbindung 39"/>
          <p:cNvCxnSpPr/>
          <p:nvPr/>
        </p:nvCxnSpPr>
        <p:spPr>
          <a:xfrm flipV="1">
            <a:off x="8077200" y="3154363"/>
            <a:ext cx="4572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534400" y="2057400"/>
            <a:ext cx="0" cy="10969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8077200" y="1676400"/>
            <a:ext cx="457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7BECD7-585B-4043-A831-CD1228878CF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Grafik 8" descr="Sanitation Value Ch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229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1"/>
          <p:cNvSpPr txBox="1">
            <a:spLocks noChangeArrowheads="1"/>
          </p:cNvSpPr>
          <p:nvPr/>
        </p:nvSpPr>
        <p:spPr bwMode="auto">
          <a:xfrm>
            <a:off x="2057400" y="2743200"/>
            <a:ext cx="6400800" cy="30464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C00000"/>
                </a:solidFill>
              </a:rPr>
              <a:t>Close the sanitation value chain</a:t>
            </a:r>
          </a:p>
          <a:p>
            <a:pPr eaLnBrk="1" hangingPunct="1">
              <a:defRPr/>
            </a:pPr>
            <a:endParaRPr lang="en-GB" altLang="en-US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C00000"/>
                </a:solidFill>
              </a:rPr>
              <a:t>Provide access to </a:t>
            </a:r>
            <a:r>
              <a:rPr lang="en-GB" altLang="en-US" sz="2400" u="sng" dirty="0" smtClean="0">
                <a:solidFill>
                  <a:srgbClr val="C00000"/>
                </a:solidFill>
              </a:rPr>
              <a:t>adequate sanitation </a:t>
            </a:r>
            <a:r>
              <a:rPr lang="en-GB" altLang="en-US" sz="2400" dirty="0" smtClean="0">
                <a:solidFill>
                  <a:srgbClr val="C00000"/>
                </a:solidFill>
              </a:rPr>
              <a:t>for residents of Urban Low Income Areas (LIAs)</a:t>
            </a:r>
          </a:p>
          <a:p>
            <a:pPr eaLnBrk="1" hangingPunct="1">
              <a:defRPr/>
            </a:pPr>
            <a:endParaRPr lang="en-GB" altLang="en-US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C00000"/>
                </a:solidFill>
              </a:rPr>
              <a:t>Reduce environmental pollution</a:t>
            </a:r>
          </a:p>
          <a:p>
            <a:pPr eaLnBrk="1" hangingPunct="1">
              <a:defRPr/>
            </a:pPr>
            <a:endParaRPr lang="en-GB" altLang="en-US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C00000"/>
                </a:solidFill>
              </a:rPr>
              <a:t>Prevent public health hazards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469900" y="3810000"/>
            <a:ext cx="1524000" cy="990600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484313"/>
            <a:ext cx="59594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treated?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024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B99B9-608B-4C12-B9C2-03164DFD320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Textfeld 15"/>
          <p:cNvSpPr txBox="1">
            <a:spLocks noChangeArrowheads="1"/>
          </p:cNvSpPr>
          <p:nvPr/>
        </p:nvSpPr>
        <p:spPr bwMode="auto">
          <a:xfrm>
            <a:off x="304800" y="838200"/>
            <a:ext cx="5562600" cy="862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200"/>
              </a:spcAft>
              <a:defRPr/>
            </a:pPr>
            <a:r>
              <a:rPr lang="en-GB" altLang="en-US" sz="2000" b="1" dirty="0" smtClean="0">
                <a:solidFill>
                  <a:srgbClr val="C00000"/>
                </a:solidFill>
              </a:rPr>
              <a:t>Various waste streams to be treated (</a:t>
            </a:r>
            <a:r>
              <a:rPr lang="en-GB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 not</a:t>
            </a:r>
            <a:r>
              <a:rPr lang="en-GB" altLang="en-US" sz="2000" b="1" dirty="0" smtClean="0">
                <a:solidFill>
                  <a:srgbClr val="C00000"/>
                </a:solidFill>
              </a:rPr>
              <a:t>):</a:t>
            </a:r>
            <a:endParaRPr lang="en-GB" altLang="en-US" sz="2000" dirty="0" smtClean="0">
              <a:solidFill>
                <a:srgbClr val="C00000"/>
              </a:solidFill>
            </a:endParaRPr>
          </a:p>
          <a:p>
            <a:pPr eaLnBrk="1">
              <a:spcAft>
                <a:spcPts val="1200"/>
              </a:spcAft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2024</Words>
  <Application>Microsoft Office PowerPoint</Application>
  <PresentationFormat>On-screen Show (4:3)</PresentationFormat>
  <Paragraphs>475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Upscaling Basic Sanitation for the Urban Poor (UBSUP) </vt:lpstr>
      <vt:lpstr>PowerPoint Presentation</vt:lpstr>
      <vt:lpstr>What is the overall context of this workshop</vt:lpstr>
      <vt:lpstr>What is the overall context of this workshop</vt:lpstr>
      <vt:lpstr>Content</vt:lpstr>
      <vt:lpstr>What is the context of this session?</vt:lpstr>
      <vt:lpstr>What is the context of this session?</vt:lpstr>
      <vt:lpstr>Why do we need a DTF?</vt:lpstr>
      <vt:lpstr>What is treated?</vt:lpstr>
      <vt:lpstr>Where do we need a DTF?</vt:lpstr>
      <vt:lpstr>How does a DTF work: in general?</vt:lpstr>
      <vt:lpstr>How does a DTF work?</vt:lpstr>
      <vt:lpstr>How does a DTF work?</vt:lpstr>
      <vt:lpstr>How does a RB/BT work?</vt:lpstr>
      <vt:lpstr>How does a ST work?</vt:lpstr>
      <vt:lpstr>How does a ABR work?</vt:lpstr>
      <vt:lpstr>How does a VFCW work?</vt:lpstr>
      <vt:lpstr>How does a SDRB work?</vt:lpstr>
      <vt:lpstr>How does a CA work?</vt:lpstr>
      <vt:lpstr>How does a DTF look like?</vt:lpstr>
      <vt:lpstr>How does a DTF look like?</vt:lpstr>
      <vt:lpstr>How does a DTF look like?</vt:lpstr>
      <vt:lpstr>Who is responsible for site selection?</vt:lpstr>
      <vt:lpstr>What needs to be considered?</vt:lpstr>
      <vt:lpstr>Will the DTF serve the target group? </vt:lpstr>
      <vt:lpstr>Is the DTF required to treat excreta?</vt:lpstr>
      <vt:lpstr>Will the DTF “products” being used?</vt:lpstr>
      <vt:lpstr>Is land available?</vt:lpstr>
      <vt:lpstr>Is space available?</vt:lpstr>
      <vt:lpstr>How can the DTF being reached?</vt:lpstr>
      <vt:lpstr>Which role play slope and levels?</vt:lpstr>
      <vt:lpstr>What is the final effluent discharge point?</vt:lpstr>
      <vt:lpstr>Which role plays solid waste?</vt:lpstr>
      <vt:lpstr>Which role play soil conditions?</vt:lpstr>
      <vt:lpstr>Who will build the DTF?</vt:lpstr>
      <vt:lpstr>Is the DTF affordable?</vt:lpstr>
      <vt:lpstr>Is there any support in selecting a site?</vt:lpstr>
      <vt:lpstr>Decision matrix</vt:lpstr>
      <vt:lpstr>How is matrix 1 filled out?</vt:lpstr>
      <vt:lpstr>How is matrix 2 filled out?</vt:lpstr>
      <vt:lpstr>Baseline data collection - Boundaries</vt:lpstr>
      <vt:lpstr>Baseline data collection - Raster levelling</vt:lpstr>
      <vt:lpstr>Baseline data collection - Arrangement</vt:lpstr>
      <vt:lpstr>Baseline data collection - Levelling</vt:lpstr>
      <vt:lpstr>Baseline data collection - Distances</vt:lpstr>
      <vt:lpstr>Baseline data collection - Soil conditions</vt:lpstr>
      <vt:lpstr>Workflow &amp; stakeholders</vt:lpstr>
      <vt:lpstr>What are the results of your site selection?</vt:lpstr>
      <vt:lpstr>Do you have any questions, remarks or suggestions?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Services Trust Fund</dc:title>
  <dc:creator>Maria.Notley</dc:creator>
  <cp:lastModifiedBy>Bernard Njenga</cp:lastModifiedBy>
  <cp:revision>586</cp:revision>
  <cp:lastPrinted>2012-07-20T13:18:10Z</cp:lastPrinted>
  <dcterms:created xsi:type="dcterms:W3CDTF">2011-07-26T11:49:09Z</dcterms:created>
  <dcterms:modified xsi:type="dcterms:W3CDTF">2017-08-19T01:07:12Z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1153548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  <property fmtid="{D5CDD505-2E9C-101B-9397-08002B2CF9AE}" name="NXTAG2" pid="5">
    <vt:lpwstr>0008003c250000000000010271a00207f4000400038000</vt:lpwstr>
  </property>
</Properties>
</file>